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svg" ContentType="image/svg+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3"/>
  </p:notesMasterIdLst>
  <p:sldIdLst>
    <p:sldId id="256" r:id="rId2"/>
    <p:sldId id="257" r:id="rId3"/>
    <p:sldId id="258" r:id="rId4"/>
    <p:sldId id="260" r:id="rId5"/>
    <p:sldId id="259" r:id="rId6"/>
    <p:sldId id="272" r:id="rId7"/>
    <p:sldId id="273" r:id="rId8"/>
    <p:sldId id="263" r:id="rId9"/>
    <p:sldId id="274" r:id="rId10"/>
    <p:sldId id="275" r:id="rId11"/>
    <p:sldId id="276" r:id="rId12"/>
    <p:sldId id="261" r:id="rId13"/>
    <p:sldId id="269" r:id="rId14"/>
    <p:sldId id="262" r:id="rId15"/>
    <p:sldId id="264" r:id="rId16"/>
    <p:sldId id="265" r:id="rId17"/>
    <p:sldId id="266" r:id="rId18"/>
    <p:sldId id="267" r:id="rId19"/>
    <p:sldId id="268" r:id="rId20"/>
    <p:sldId id="270" r:id="rId21"/>
    <p:sldId id="271" r:id="rId22"/>
  </p:sldIdLst>
  <p:sldSz cx="18288000" cy="10287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40" autoAdjust="0"/>
  </p:normalViewPr>
  <p:slideViewPr>
    <p:cSldViewPr>
      <p:cViewPr varScale="1">
        <p:scale>
          <a:sx n="51" d="100"/>
          <a:sy n="51" d="100"/>
        </p:scale>
        <p:origin x="216" y="74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notesMaster" Target="notesMasters/notesMaster1.xml"/><Relationship Id="rId24" Type="http://schemas.openxmlformats.org/officeDocument/2006/relationships/presProps" Target="presProps.xml"/><Relationship Id="rId25" Type="http://schemas.openxmlformats.org/officeDocument/2006/relationships/viewProps" Target="viewProps.xml"/><Relationship Id="rId26" Type="http://schemas.openxmlformats.org/officeDocument/2006/relationships/theme" Target="theme/theme1.xml"/><Relationship Id="rId27"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588E3F-A6CD-8843-9130-648365C2C0FF}" type="datetimeFigureOut">
              <a:rPr lang="en-US" smtClean="0"/>
              <a:t>8/15/23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0CC897C-2893-9F47-A5CA-BAA5DC3B7B4C}" type="slidenum">
              <a:rPr lang="en-US" smtClean="0"/>
              <a:t>‹#›</a:t>
            </a:fld>
            <a:endParaRPr lang="en-US"/>
          </a:p>
        </p:txBody>
      </p:sp>
    </p:spTree>
    <p:extLst>
      <p:ext uri="{BB962C8B-B14F-4D97-AF65-F5344CB8AC3E}">
        <p14:creationId xmlns:p14="http://schemas.microsoft.com/office/powerpoint/2010/main" val="2818673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8/15/23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8/15/23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8/15/23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8/15/23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8/15/23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8/15/23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8/15/23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8/15/23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8/15/23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8/15/23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8/15/23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8/15/23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13.jpeg"/><Relationship Id="rId4" Type="http://schemas.openxmlformats.org/officeDocument/2006/relationships/image" Target="../media/image14.jpeg"/><Relationship Id="rId1" Type="http://schemas.openxmlformats.org/officeDocument/2006/relationships/slideLayout" Target="../slideLayouts/slideLayout7.xml"/><Relationship Id="rId2" Type="http://schemas.openxmlformats.org/officeDocument/2006/relationships/image" Target="../media/image12.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5.jpe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6.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3" Type="http://schemas.openxmlformats.org/officeDocument/2006/relationships/image" Target="../media/image23.svg"/><Relationship Id="rId14" Type="http://schemas.openxmlformats.org/officeDocument/2006/relationships/image" Target="../media/image23.png"/><Relationship Id="rId15" Type="http://schemas.openxmlformats.org/officeDocument/2006/relationships/image" Target="../media/image25.svg"/><Relationship Id="rId16" Type="http://schemas.openxmlformats.org/officeDocument/2006/relationships/image" Target="../media/image24.png"/><Relationship Id="rId17" Type="http://schemas.openxmlformats.org/officeDocument/2006/relationships/image" Target="../media/image27.svg"/><Relationship Id="rId18" Type="http://schemas.openxmlformats.org/officeDocument/2006/relationships/image" Target="../media/image25.png"/><Relationship Id="rId19" Type="http://schemas.openxmlformats.org/officeDocument/2006/relationships/image" Target="../media/image29.svg"/><Relationship Id="rId50" Type="http://schemas.openxmlformats.org/officeDocument/2006/relationships/image" Target="../media/image41.png"/><Relationship Id="rId51" Type="http://schemas.openxmlformats.org/officeDocument/2006/relationships/image" Target="../media/image61.svg"/><Relationship Id="rId52" Type="http://schemas.openxmlformats.org/officeDocument/2006/relationships/image" Target="../media/image42.png"/><Relationship Id="rId53" Type="http://schemas.openxmlformats.org/officeDocument/2006/relationships/image" Target="../media/image63.svg"/><Relationship Id="rId54" Type="http://schemas.openxmlformats.org/officeDocument/2006/relationships/image" Target="../media/image43.png"/><Relationship Id="rId55" Type="http://schemas.openxmlformats.org/officeDocument/2006/relationships/image" Target="../media/image65.svg"/><Relationship Id="rId56" Type="http://schemas.openxmlformats.org/officeDocument/2006/relationships/image" Target="../media/image44.png"/><Relationship Id="rId57" Type="http://schemas.openxmlformats.org/officeDocument/2006/relationships/image" Target="../media/image67.svg"/><Relationship Id="rId58" Type="http://schemas.openxmlformats.org/officeDocument/2006/relationships/image" Target="../media/image45.png"/><Relationship Id="rId59" Type="http://schemas.openxmlformats.org/officeDocument/2006/relationships/image" Target="../media/image69.svg"/><Relationship Id="rId40" Type="http://schemas.openxmlformats.org/officeDocument/2006/relationships/image" Target="../media/image36.png"/><Relationship Id="rId41" Type="http://schemas.openxmlformats.org/officeDocument/2006/relationships/image" Target="../media/image51.svg"/><Relationship Id="rId42" Type="http://schemas.openxmlformats.org/officeDocument/2006/relationships/image" Target="../media/image37.png"/><Relationship Id="rId43" Type="http://schemas.openxmlformats.org/officeDocument/2006/relationships/image" Target="../media/image53.svg"/><Relationship Id="rId44" Type="http://schemas.openxmlformats.org/officeDocument/2006/relationships/image" Target="../media/image38.png"/><Relationship Id="rId45" Type="http://schemas.openxmlformats.org/officeDocument/2006/relationships/image" Target="../media/image55.svg"/><Relationship Id="rId46" Type="http://schemas.openxmlformats.org/officeDocument/2006/relationships/image" Target="../media/image39.png"/><Relationship Id="rId47" Type="http://schemas.openxmlformats.org/officeDocument/2006/relationships/image" Target="../media/image57.svg"/><Relationship Id="rId48" Type="http://schemas.openxmlformats.org/officeDocument/2006/relationships/image" Target="../media/image40.png"/><Relationship Id="rId49" Type="http://schemas.openxmlformats.org/officeDocument/2006/relationships/image" Target="../media/image59.svg"/><Relationship Id="rId1" Type="http://schemas.openxmlformats.org/officeDocument/2006/relationships/slideLayout" Target="../slideLayouts/slideLayout7.xml"/><Relationship Id="rId2" Type="http://schemas.openxmlformats.org/officeDocument/2006/relationships/image" Target="../media/image17.png"/><Relationship Id="rId3" Type="http://schemas.openxmlformats.org/officeDocument/2006/relationships/image" Target="../media/image13.svg"/><Relationship Id="rId4" Type="http://schemas.openxmlformats.org/officeDocument/2006/relationships/image" Target="../media/image18.png"/><Relationship Id="rId5" Type="http://schemas.openxmlformats.org/officeDocument/2006/relationships/image" Target="../media/image15.svg"/><Relationship Id="rId6" Type="http://schemas.openxmlformats.org/officeDocument/2006/relationships/image" Target="../media/image19.png"/><Relationship Id="rId7" Type="http://schemas.openxmlformats.org/officeDocument/2006/relationships/image" Target="../media/image17.svg"/><Relationship Id="rId8" Type="http://schemas.openxmlformats.org/officeDocument/2006/relationships/image" Target="../media/image20.png"/><Relationship Id="rId9" Type="http://schemas.openxmlformats.org/officeDocument/2006/relationships/image" Target="../media/image19.svg"/><Relationship Id="rId30" Type="http://schemas.openxmlformats.org/officeDocument/2006/relationships/image" Target="../media/image31.png"/><Relationship Id="rId31" Type="http://schemas.openxmlformats.org/officeDocument/2006/relationships/image" Target="../media/image41.svg"/><Relationship Id="rId32" Type="http://schemas.openxmlformats.org/officeDocument/2006/relationships/image" Target="../media/image32.png"/><Relationship Id="rId33" Type="http://schemas.openxmlformats.org/officeDocument/2006/relationships/image" Target="../media/image43.svg"/><Relationship Id="rId34" Type="http://schemas.openxmlformats.org/officeDocument/2006/relationships/image" Target="../media/image33.png"/><Relationship Id="rId35" Type="http://schemas.openxmlformats.org/officeDocument/2006/relationships/image" Target="../media/image45.svg"/><Relationship Id="rId36" Type="http://schemas.openxmlformats.org/officeDocument/2006/relationships/image" Target="../media/image34.png"/><Relationship Id="rId37" Type="http://schemas.openxmlformats.org/officeDocument/2006/relationships/image" Target="../media/image47.svg"/><Relationship Id="rId38" Type="http://schemas.openxmlformats.org/officeDocument/2006/relationships/image" Target="../media/image35.png"/><Relationship Id="rId39" Type="http://schemas.openxmlformats.org/officeDocument/2006/relationships/image" Target="../media/image49.svg"/><Relationship Id="rId20" Type="http://schemas.openxmlformats.org/officeDocument/2006/relationships/image" Target="../media/image26.png"/><Relationship Id="rId21" Type="http://schemas.openxmlformats.org/officeDocument/2006/relationships/image" Target="../media/image31.svg"/><Relationship Id="rId22" Type="http://schemas.openxmlformats.org/officeDocument/2006/relationships/image" Target="../media/image27.png"/><Relationship Id="rId23" Type="http://schemas.openxmlformats.org/officeDocument/2006/relationships/image" Target="../media/image33.svg"/><Relationship Id="rId24" Type="http://schemas.openxmlformats.org/officeDocument/2006/relationships/image" Target="../media/image28.png"/><Relationship Id="rId25" Type="http://schemas.openxmlformats.org/officeDocument/2006/relationships/image" Target="../media/image35.svg"/><Relationship Id="rId26" Type="http://schemas.openxmlformats.org/officeDocument/2006/relationships/image" Target="../media/image29.png"/><Relationship Id="rId27" Type="http://schemas.openxmlformats.org/officeDocument/2006/relationships/image" Target="../media/image37.svg"/><Relationship Id="rId28" Type="http://schemas.openxmlformats.org/officeDocument/2006/relationships/image" Target="../media/image30.png"/><Relationship Id="rId29" Type="http://schemas.openxmlformats.org/officeDocument/2006/relationships/image" Target="../media/image39.svg"/><Relationship Id="rId60" Type="http://schemas.openxmlformats.org/officeDocument/2006/relationships/image" Target="../media/image46.png"/><Relationship Id="rId61" Type="http://schemas.openxmlformats.org/officeDocument/2006/relationships/image" Target="../media/image71.svg"/><Relationship Id="rId10" Type="http://schemas.openxmlformats.org/officeDocument/2006/relationships/image" Target="../media/image21.png"/><Relationship Id="rId11" Type="http://schemas.openxmlformats.org/officeDocument/2006/relationships/image" Target="../media/image21.svg"/><Relationship Id="rId12" Type="http://schemas.openxmlformats.org/officeDocument/2006/relationships/image" Target="../media/image2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png"/><Relationship Id="rId3"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sp>
      <p:grpSp>
        <p:nvGrpSpPr>
          <p:cNvPr id="3" name="Group 3"/>
          <p:cNvGrpSpPr/>
          <p:nvPr/>
        </p:nvGrpSpPr>
        <p:grpSpPr>
          <a:xfrm>
            <a:off x="1201928" y="2108598"/>
            <a:ext cx="8995265" cy="6052132"/>
            <a:chOff x="0" y="-76200"/>
            <a:chExt cx="11993687" cy="8886571"/>
          </a:xfrm>
        </p:grpSpPr>
        <p:sp>
          <p:nvSpPr>
            <p:cNvPr id="4" name="TextBox 4"/>
            <p:cNvSpPr txBox="1"/>
            <p:nvPr/>
          </p:nvSpPr>
          <p:spPr>
            <a:xfrm>
              <a:off x="0" y="1608259"/>
              <a:ext cx="11993687" cy="6326878"/>
            </a:xfrm>
            <a:prstGeom prst="rect">
              <a:avLst/>
            </a:prstGeom>
          </p:spPr>
          <p:txBody>
            <a:bodyPr lIns="0" tIns="0" rIns="0" bIns="0" rtlCol="0" anchor="t">
              <a:spAutoFit/>
            </a:bodyPr>
            <a:lstStyle/>
            <a:p>
              <a:pPr>
                <a:lnSpc>
                  <a:spcPts val="16800"/>
                </a:lnSpc>
              </a:pPr>
              <a:r>
                <a:rPr lang="en-US" sz="16000" dirty="0" smtClean="0">
                  <a:latin typeface="Clear Sans Bold"/>
                </a:rPr>
                <a:t>The</a:t>
              </a:r>
            </a:p>
            <a:p>
              <a:pPr>
                <a:lnSpc>
                  <a:spcPts val="16800"/>
                </a:lnSpc>
              </a:pPr>
              <a:r>
                <a:rPr lang="en-US" sz="16000" dirty="0" smtClean="0">
                  <a:latin typeface="Clear Sans Bold"/>
                </a:rPr>
                <a:t>Beatles</a:t>
              </a:r>
              <a:endParaRPr lang="en-US" sz="16000" dirty="0">
                <a:latin typeface="Clear Sans Bold"/>
              </a:endParaRPr>
            </a:p>
          </p:txBody>
        </p:sp>
        <p:sp>
          <p:nvSpPr>
            <p:cNvPr id="5" name="TextBox 5"/>
            <p:cNvSpPr txBox="1"/>
            <p:nvPr/>
          </p:nvSpPr>
          <p:spPr>
            <a:xfrm>
              <a:off x="0" y="-76200"/>
              <a:ext cx="11993687" cy="846502"/>
            </a:xfrm>
            <a:prstGeom prst="rect">
              <a:avLst/>
            </a:prstGeom>
          </p:spPr>
          <p:txBody>
            <a:bodyPr lIns="0" tIns="0" rIns="0" bIns="0" rtlCol="0" anchor="t">
              <a:spAutoFit/>
            </a:bodyPr>
            <a:lstStyle/>
            <a:p>
              <a:pPr>
                <a:lnSpc>
                  <a:spcPts val="4900"/>
                </a:lnSpc>
              </a:pPr>
              <a:r>
                <a:rPr lang="en-US" sz="3500" dirty="0" smtClean="0">
                  <a:latin typeface="Clear Sans Medium"/>
                </a:rPr>
                <a:t>ML PROJECT</a:t>
              </a:r>
              <a:endParaRPr lang="en-US" sz="3500" dirty="0">
                <a:latin typeface="Clear Sans Medium"/>
              </a:endParaRPr>
            </a:p>
          </p:txBody>
        </p:sp>
        <p:sp>
          <p:nvSpPr>
            <p:cNvPr id="6" name="TextBox 6"/>
            <p:cNvSpPr txBox="1"/>
            <p:nvPr/>
          </p:nvSpPr>
          <p:spPr>
            <a:xfrm>
              <a:off x="0" y="8084851"/>
              <a:ext cx="11993687" cy="725520"/>
            </a:xfrm>
            <a:prstGeom prst="rect">
              <a:avLst/>
            </a:prstGeom>
          </p:spPr>
          <p:txBody>
            <a:bodyPr lIns="0" tIns="0" rIns="0" bIns="0" rtlCol="0" anchor="t">
              <a:spAutoFit/>
            </a:bodyPr>
            <a:lstStyle/>
            <a:p>
              <a:pPr>
                <a:lnSpc>
                  <a:spcPts val="4200"/>
                </a:lnSpc>
              </a:pPr>
              <a:r>
                <a:rPr lang="en-US" sz="3000" dirty="0" smtClean="0">
                  <a:latin typeface="Clear Sans"/>
                </a:rPr>
                <a:t>Patterns and trends in their songwriting</a:t>
              </a:r>
              <a:endParaRPr lang="en-US" sz="3000" dirty="0">
                <a:latin typeface="Clear Sans"/>
              </a:endParaRPr>
            </a:p>
          </p:txBody>
        </p:sp>
      </p:gr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49900" y="3378200"/>
            <a:ext cx="7168896" cy="3511296"/>
          </a:xfrm>
          <a:prstGeom prst="rect">
            <a:avLst/>
          </a:prstGeom>
        </p:spPr>
      </p:pic>
    </p:spTree>
    <p:extLst>
      <p:ext uri="{BB962C8B-B14F-4D97-AF65-F5344CB8AC3E}">
        <p14:creationId xmlns:p14="http://schemas.microsoft.com/office/powerpoint/2010/main" val="211489881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85000" y="4000500"/>
            <a:ext cx="4306824" cy="2276856"/>
          </a:xfrm>
          <a:prstGeom prst="rect">
            <a:avLst/>
          </a:prstGeom>
        </p:spPr>
      </p:pic>
    </p:spTree>
    <p:extLst>
      <p:ext uri="{BB962C8B-B14F-4D97-AF65-F5344CB8AC3E}">
        <p14:creationId xmlns:p14="http://schemas.microsoft.com/office/powerpoint/2010/main" val="140815110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013780" y="2286035"/>
            <a:ext cx="6737834" cy="6361267"/>
            <a:chOff x="0" y="0"/>
            <a:chExt cx="8983779" cy="8481689"/>
          </a:xfrm>
        </p:grpSpPr>
        <p:sp>
          <p:nvSpPr>
            <p:cNvPr id="3" name="TextBox 3"/>
            <p:cNvSpPr txBox="1"/>
            <p:nvPr/>
          </p:nvSpPr>
          <p:spPr>
            <a:xfrm>
              <a:off x="6618306" y="-28575"/>
              <a:ext cx="808141" cy="729978"/>
            </a:xfrm>
            <a:prstGeom prst="rect">
              <a:avLst/>
            </a:prstGeom>
          </p:spPr>
          <p:txBody>
            <a:bodyPr lIns="0" tIns="0" rIns="0" bIns="0" rtlCol="0" anchor="t">
              <a:spAutoFit/>
            </a:bodyPr>
            <a:lstStyle/>
            <a:p>
              <a:pPr algn="ctr">
                <a:lnSpc>
                  <a:spcPts val="2239"/>
                </a:lnSpc>
              </a:pPr>
              <a:r>
                <a:rPr lang="en-US" sz="1599">
                  <a:solidFill>
                    <a:srgbClr val="132020"/>
                  </a:solidFill>
                  <a:latin typeface="Clear Sans"/>
                </a:rPr>
                <a:t>Item 1</a:t>
              </a:r>
            </a:p>
            <a:p>
              <a:pPr algn="ctr">
                <a:lnSpc>
                  <a:spcPts val="2239"/>
                </a:lnSpc>
              </a:pPr>
              <a:r>
                <a:rPr lang="en-US" sz="1599">
                  <a:solidFill>
                    <a:srgbClr val="132020"/>
                  </a:solidFill>
                  <a:latin typeface="Clear Sans"/>
                </a:rPr>
                <a:t>20%</a:t>
              </a:r>
            </a:p>
          </p:txBody>
        </p:sp>
        <p:sp>
          <p:nvSpPr>
            <p:cNvPr id="4" name="TextBox 4"/>
            <p:cNvSpPr txBox="1"/>
            <p:nvPr/>
          </p:nvSpPr>
          <p:spPr>
            <a:xfrm>
              <a:off x="8185716" y="4779906"/>
              <a:ext cx="798063" cy="729978"/>
            </a:xfrm>
            <a:prstGeom prst="rect">
              <a:avLst/>
            </a:prstGeom>
          </p:spPr>
          <p:txBody>
            <a:bodyPr lIns="0" tIns="0" rIns="0" bIns="0" rtlCol="0" anchor="t">
              <a:spAutoFit/>
            </a:bodyPr>
            <a:lstStyle/>
            <a:p>
              <a:pPr algn="ctr">
                <a:lnSpc>
                  <a:spcPts val="2239"/>
                </a:lnSpc>
              </a:pPr>
              <a:r>
                <a:rPr lang="en-US" sz="1599">
                  <a:solidFill>
                    <a:srgbClr val="132020"/>
                  </a:solidFill>
                  <a:latin typeface="Clear Sans"/>
                </a:rPr>
                <a:t>Item 2</a:t>
              </a:r>
            </a:p>
            <a:p>
              <a:pPr algn="ctr">
                <a:lnSpc>
                  <a:spcPts val="2239"/>
                </a:lnSpc>
              </a:pPr>
              <a:r>
                <a:rPr lang="en-US" sz="1599">
                  <a:solidFill>
                    <a:srgbClr val="132020"/>
                  </a:solidFill>
                  <a:latin typeface="Clear Sans"/>
                </a:rPr>
                <a:t>20%</a:t>
              </a:r>
            </a:p>
          </p:txBody>
        </p:sp>
        <p:sp>
          <p:nvSpPr>
            <p:cNvPr id="5" name="TextBox 5"/>
            <p:cNvSpPr txBox="1"/>
            <p:nvPr/>
          </p:nvSpPr>
          <p:spPr>
            <a:xfrm>
              <a:off x="4095377" y="7751711"/>
              <a:ext cx="798063" cy="729978"/>
            </a:xfrm>
            <a:prstGeom prst="rect">
              <a:avLst/>
            </a:prstGeom>
          </p:spPr>
          <p:txBody>
            <a:bodyPr lIns="0" tIns="0" rIns="0" bIns="0" rtlCol="0" anchor="t">
              <a:spAutoFit/>
            </a:bodyPr>
            <a:lstStyle/>
            <a:p>
              <a:pPr algn="ctr">
                <a:lnSpc>
                  <a:spcPts val="2239"/>
                </a:lnSpc>
              </a:pPr>
              <a:r>
                <a:rPr lang="en-US" sz="1599">
                  <a:solidFill>
                    <a:srgbClr val="132020"/>
                  </a:solidFill>
                  <a:latin typeface="Clear Sans"/>
                </a:rPr>
                <a:t>Item 3</a:t>
              </a:r>
            </a:p>
            <a:p>
              <a:pPr algn="ctr">
                <a:lnSpc>
                  <a:spcPts val="2239"/>
                </a:lnSpc>
              </a:pPr>
              <a:r>
                <a:rPr lang="en-US" sz="1599">
                  <a:solidFill>
                    <a:srgbClr val="132020"/>
                  </a:solidFill>
                  <a:latin typeface="Clear Sans"/>
                </a:rPr>
                <a:t>20%</a:t>
              </a:r>
            </a:p>
          </p:txBody>
        </p:sp>
        <p:sp>
          <p:nvSpPr>
            <p:cNvPr id="6" name="TextBox 6"/>
            <p:cNvSpPr txBox="1"/>
            <p:nvPr/>
          </p:nvSpPr>
          <p:spPr>
            <a:xfrm>
              <a:off x="0" y="4779906"/>
              <a:ext cx="808141" cy="729978"/>
            </a:xfrm>
            <a:prstGeom prst="rect">
              <a:avLst/>
            </a:prstGeom>
          </p:spPr>
          <p:txBody>
            <a:bodyPr lIns="0" tIns="0" rIns="0" bIns="0" rtlCol="0" anchor="t">
              <a:spAutoFit/>
            </a:bodyPr>
            <a:lstStyle/>
            <a:p>
              <a:pPr algn="ctr">
                <a:lnSpc>
                  <a:spcPts val="2239"/>
                </a:lnSpc>
              </a:pPr>
              <a:r>
                <a:rPr lang="en-US" sz="1599">
                  <a:solidFill>
                    <a:srgbClr val="132020"/>
                  </a:solidFill>
                  <a:latin typeface="Clear Sans"/>
                </a:rPr>
                <a:t>Item 4</a:t>
              </a:r>
            </a:p>
            <a:p>
              <a:pPr algn="ctr">
                <a:lnSpc>
                  <a:spcPts val="2239"/>
                </a:lnSpc>
              </a:pPr>
              <a:r>
                <a:rPr lang="en-US" sz="1599">
                  <a:solidFill>
                    <a:srgbClr val="132020"/>
                  </a:solidFill>
                  <a:latin typeface="Clear Sans"/>
                </a:rPr>
                <a:t>20%</a:t>
              </a:r>
            </a:p>
          </p:txBody>
        </p:sp>
        <p:sp>
          <p:nvSpPr>
            <p:cNvPr id="7" name="TextBox 7"/>
            <p:cNvSpPr txBox="1"/>
            <p:nvPr/>
          </p:nvSpPr>
          <p:spPr>
            <a:xfrm>
              <a:off x="1567409" y="-28575"/>
              <a:ext cx="798063" cy="729978"/>
            </a:xfrm>
            <a:prstGeom prst="rect">
              <a:avLst/>
            </a:prstGeom>
          </p:spPr>
          <p:txBody>
            <a:bodyPr lIns="0" tIns="0" rIns="0" bIns="0" rtlCol="0" anchor="t">
              <a:spAutoFit/>
            </a:bodyPr>
            <a:lstStyle/>
            <a:p>
              <a:pPr algn="ctr">
                <a:lnSpc>
                  <a:spcPts val="2239"/>
                </a:lnSpc>
              </a:pPr>
              <a:r>
                <a:rPr lang="en-US" sz="1599">
                  <a:solidFill>
                    <a:srgbClr val="132020"/>
                  </a:solidFill>
                  <a:latin typeface="Clear Sans"/>
                </a:rPr>
                <a:t>Item 5</a:t>
              </a:r>
            </a:p>
            <a:p>
              <a:pPr algn="ctr">
                <a:lnSpc>
                  <a:spcPts val="2239"/>
                </a:lnSpc>
              </a:pPr>
              <a:r>
                <a:rPr lang="en-US" sz="1599">
                  <a:solidFill>
                    <a:srgbClr val="132020"/>
                  </a:solidFill>
                  <a:latin typeface="Clear Sans"/>
                </a:rPr>
                <a:t>20%</a:t>
              </a:r>
            </a:p>
          </p:txBody>
        </p:sp>
        <p:grpSp>
          <p:nvGrpSpPr>
            <p:cNvPr id="8" name="Group 8"/>
            <p:cNvGrpSpPr>
              <a:grpSpLocks noChangeAspect="1"/>
            </p:cNvGrpSpPr>
            <p:nvPr/>
          </p:nvGrpSpPr>
          <p:grpSpPr>
            <a:xfrm>
              <a:off x="762533" y="98275"/>
              <a:ext cx="7463752" cy="7463752"/>
              <a:chOff x="0" y="0"/>
              <a:chExt cx="2540000" cy="2540000"/>
            </a:xfrm>
          </p:grpSpPr>
          <p:sp>
            <p:nvSpPr>
              <p:cNvPr id="9" name="Freeform 9"/>
              <p:cNvSpPr/>
              <p:nvPr/>
            </p:nvSpPr>
            <p:spPr>
              <a:xfrm>
                <a:off x="1270000" y="0"/>
                <a:ext cx="1225947" cy="1270000"/>
              </a:xfrm>
              <a:custGeom>
                <a:avLst/>
                <a:gdLst/>
                <a:ahLst/>
                <a:cxnLst/>
                <a:rect l="l" t="t" r="r" b="b"/>
                <a:pathLst>
                  <a:path w="1225947" h="1270000">
                    <a:moveTo>
                      <a:pt x="0" y="0"/>
                    </a:moveTo>
                    <a:cubicBezTo>
                      <a:pt x="573695" y="0"/>
                      <a:pt x="1076156" y="384611"/>
                      <a:pt x="1225947" y="938406"/>
                    </a:cubicBezTo>
                    <a:lnTo>
                      <a:pt x="0" y="1270000"/>
                    </a:lnTo>
                    <a:close/>
                  </a:path>
                </a:pathLst>
              </a:custGeom>
              <a:solidFill>
                <a:srgbClr val="3971A1"/>
              </a:solidFill>
            </p:spPr>
          </p:sp>
          <p:sp>
            <p:nvSpPr>
              <p:cNvPr id="10" name="Freeform 10"/>
              <p:cNvSpPr/>
              <p:nvPr/>
            </p:nvSpPr>
            <p:spPr>
              <a:xfrm>
                <a:off x="1270000" y="877548"/>
                <a:ext cx="1385123" cy="1455928"/>
              </a:xfrm>
              <a:custGeom>
                <a:avLst/>
                <a:gdLst/>
                <a:ahLst/>
                <a:cxnLst/>
                <a:rect l="l" t="t" r="r" b="b"/>
                <a:pathLst>
                  <a:path w="1385123" h="1455928">
                    <a:moveTo>
                      <a:pt x="1207842" y="0"/>
                    </a:moveTo>
                    <a:cubicBezTo>
                      <a:pt x="1385123" y="545617"/>
                      <a:pt x="1174606" y="1142337"/>
                      <a:pt x="694203" y="1455928"/>
                    </a:cubicBezTo>
                    <a:lnTo>
                      <a:pt x="0" y="392452"/>
                    </a:lnTo>
                    <a:close/>
                  </a:path>
                </a:pathLst>
              </a:custGeom>
              <a:solidFill>
                <a:srgbClr val="778BBB"/>
              </a:solidFill>
            </p:spPr>
          </p:sp>
          <p:sp>
            <p:nvSpPr>
              <p:cNvPr id="11" name="Freeform 11"/>
              <p:cNvSpPr/>
              <p:nvPr/>
            </p:nvSpPr>
            <p:spPr>
              <a:xfrm>
                <a:off x="473094" y="1270000"/>
                <a:ext cx="1543393" cy="1364661"/>
              </a:xfrm>
              <a:custGeom>
                <a:avLst/>
                <a:gdLst/>
                <a:ahLst/>
                <a:cxnLst/>
                <a:rect l="l" t="t" r="r" b="b"/>
                <a:pathLst>
                  <a:path w="1543393" h="1364661">
                    <a:moveTo>
                      <a:pt x="1543393" y="1027452"/>
                    </a:moveTo>
                    <a:cubicBezTo>
                      <a:pt x="1079264" y="1364661"/>
                      <a:pt x="446696" y="1348844"/>
                      <a:pt x="0" y="988859"/>
                    </a:cubicBezTo>
                    <a:lnTo>
                      <a:pt x="796906" y="0"/>
                    </a:lnTo>
                    <a:close/>
                  </a:path>
                </a:pathLst>
              </a:custGeom>
              <a:solidFill>
                <a:srgbClr val="ABA7D3"/>
              </a:solidFill>
            </p:spPr>
          </p:sp>
          <p:sp>
            <p:nvSpPr>
              <p:cNvPr id="12" name="Freeform 12"/>
              <p:cNvSpPr/>
              <p:nvPr/>
            </p:nvSpPr>
            <p:spPr>
              <a:xfrm>
                <a:off x="-121047" y="817672"/>
                <a:ext cx="1391047" cy="1479780"/>
              </a:xfrm>
              <a:custGeom>
                <a:avLst/>
                <a:gdLst/>
                <a:ahLst/>
                <a:cxnLst/>
                <a:rect l="l" t="t" r="r" b="b"/>
                <a:pathLst>
                  <a:path w="1391047" h="1479780">
                    <a:moveTo>
                      <a:pt x="644560" y="1479780"/>
                    </a:moveTo>
                    <a:cubicBezTo>
                      <a:pt x="180430" y="1142570"/>
                      <a:pt x="0" y="536074"/>
                      <a:pt x="204329" y="0"/>
                    </a:cubicBezTo>
                    <a:lnTo>
                      <a:pt x="1391047" y="452328"/>
                    </a:lnTo>
                    <a:close/>
                  </a:path>
                </a:pathLst>
              </a:custGeom>
              <a:solidFill>
                <a:srgbClr val="D8C6E8"/>
              </a:solidFill>
            </p:spPr>
          </p:sp>
          <p:sp>
            <p:nvSpPr>
              <p:cNvPr id="13" name="Freeform 13"/>
              <p:cNvSpPr/>
              <p:nvPr/>
            </p:nvSpPr>
            <p:spPr>
              <a:xfrm>
                <a:off x="62158" y="0"/>
                <a:ext cx="1207842" cy="1270000"/>
              </a:xfrm>
              <a:custGeom>
                <a:avLst/>
                <a:gdLst/>
                <a:ahLst/>
                <a:cxnLst/>
                <a:rect l="l" t="t" r="r" b="b"/>
                <a:pathLst>
                  <a:path w="1207842" h="1270000">
                    <a:moveTo>
                      <a:pt x="0" y="877548"/>
                    </a:moveTo>
                    <a:cubicBezTo>
                      <a:pt x="170006" y="354324"/>
                      <a:pt x="657564" y="55"/>
                      <a:pt x="1207715" y="0"/>
                    </a:cubicBezTo>
                    <a:lnTo>
                      <a:pt x="1207842" y="1270000"/>
                    </a:lnTo>
                    <a:close/>
                  </a:path>
                </a:pathLst>
              </a:custGeom>
              <a:solidFill>
                <a:srgbClr val="FFE8FF"/>
              </a:solidFill>
            </p:spPr>
          </p:sp>
        </p:grpSp>
      </p:grpSp>
      <p:grpSp>
        <p:nvGrpSpPr>
          <p:cNvPr id="14" name="Group 14"/>
          <p:cNvGrpSpPr/>
          <p:nvPr/>
        </p:nvGrpSpPr>
        <p:grpSpPr>
          <a:xfrm>
            <a:off x="1849211" y="2124075"/>
            <a:ext cx="6229350" cy="6038850"/>
            <a:chOff x="0" y="0"/>
            <a:chExt cx="8305800" cy="8051800"/>
          </a:xfrm>
        </p:grpSpPr>
        <p:sp>
          <p:nvSpPr>
            <p:cNvPr id="15" name="TextBox 15"/>
            <p:cNvSpPr txBox="1"/>
            <p:nvPr/>
          </p:nvSpPr>
          <p:spPr>
            <a:xfrm>
              <a:off x="0" y="66675"/>
              <a:ext cx="8305800" cy="4251325"/>
            </a:xfrm>
            <a:prstGeom prst="rect">
              <a:avLst/>
            </a:prstGeom>
          </p:spPr>
          <p:txBody>
            <a:bodyPr lIns="0" tIns="0" rIns="0" bIns="0" rtlCol="0" anchor="t">
              <a:spAutoFit/>
            </a:bodyPr>
            <a:lstStyle/>
            <a:p>
              <a:pPr>
                <a:lnSpc>
                  <a:spcPts val="8250"/>
                </a:lnSpc>
              </a:pPr>
              <a:r>
                <a:rPr lang="en-US" sz="7500">
                  <a:solidFill>
                    <a:srgbClr val="132020"/>
                  </a:solidFill>
                  <a:latin typeface="Clear Sans Bold"/>
                </a:rPr>
                <a:t>Remote Work Suitability by Industry</a:t>
              </a:r>
            </a:p>
          </p:txBody>
        </p:sp>
        <p:sp>
          <p:nvSpPr>
            <p:cNvPr id="16" name="TextBox 16"/>
            <p:cNvSpPr txBox="1"/>
            <p:nvPr/>
          </p:nvSpPr>
          <p:spPr>
            <a:xfrm>
              <a:off x="0" y="4985808"/>
              <a:ext cx="8305800" cy="720725"/>
            </a:xfrm>
            <a:prstGeom prst="rect">
              <a:avLst/>
            </a:prstGeom>
          </p:spPr>
          <p:txBody>
            <a:bodyPr lIns="0" tIns="0" rIns="0" bIns="0" rtlCol="0" anchor="t">
              <a:spAutoFit/>
            </a:bodyPr>
            <a:lstStyle/>
            <a:p>
              <a:pPr>
                <a:lnSpc>
                  <a:spcPts val="4200"/>
                </a:lnSpc>
              </a:pPr>
              <a:r>
                <a:rPr lang="en-US" sz="3500">
                  <a:solidFill>
                    <a:srgbClr val="3971A1"/>
                  </a:solidFill>
                  <a:latin typeface="Clear Sans Medium"/>
                </a:rPr>
                <a:t>As of January 2021</a:t>
              </a:r>
            </a:p>
          </p:txBody>
        </p:sp>
        <p:sp>
          <p:nvSpPr>
            <p:cNvPr id="17" name="TextBox 17"/>
            <p:cNvSpPr txBox="1"/>
            <p:nvPr/>
          </p:nvSpPr>
          <p:spPr>
            <a:xfrm>
              <a:off x="0" y="6326717"/>
              <a:ext cx="8305800" cy="1725083"/>
            </a:xfrm>
            <a:prstGeom prst="rect">
              <a:avLst/>
            </a:prstGeom>
          </p:spPr>
          <p:txBody>
            <a:bodyPr lIns="0" tIns="0" rIns="0" bIns="0" rtlCol="0" anchor="t">
              <a:spAutoFit/>
            </a:bodyPr>
            <a:lstStyle/>
            <a:p>
              <a:pPr>
                <a:lnSpc>
                  <a:spcPts val="3500"/>
                </a:lnSpc>
              </a:pPr>
              <a:r>
                <a:rPr lang="en-US" sz="2500">
                  <a:solidFill>
                    <a:srgbClr val="132020"/>
                  </a:solidFill>
                  <a:latin typeface="Clear Sans"/>
                </a:rPr>
                <a:t>More and more companies realize that specific job titles and profiles can be accomplished while working from home. </a:t>
              </a: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dpi="0" rotWithShape="1">
            <a:blip r:embed="rId2"/>
            <a:srcRect/>
            <a:stretch>
              <a:fillRect l="-27837" r="-83" b="-27660"/>
            </a:stretch>
          </a:blipFill>
        </p:spPr>
      </p:sp>
      <p:sp>
        <p:nvSpPr>
          <p:cNvPr id="6" name="Rectangle 5"/>
          <p:cNvSpPr/>
          <p:nvPr/>
        </p:nvSpPr>
        <p:spPr>
          <a:xfrm>
            <a:off x="0" y="0"/>
            <a:ext cx="18288000" cy="10287000"/>
          </a:xfrm>
          <a:prstGeom prst="rect">
            <a:avLst/>
          </a:prstGeom>
          <a:solidFill>
            <a:schemeClr val="tx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4"/>
          <p:cNvSpPr txBox="1"/>
          <p:nvPr/>
        </p:nvSpPr>
        <p:spPr>
          <a:xfrm>
            <a:off x="10439399" y="2268207"/>
            <a:ext cx="6819901" cy="6463308"/>
          </a:xfrm>
          <a:prstGeom prst="rect">
            <a:avLst/>
          </a:prstGeom>
        </p:spPr>
        <p:txBody>
          <a:bodyPr wrap="square" lIns="0" tIns="0" rIns="0" bIns="0" rtlCol="0" anchor="t">
            <a:spAutoFit/>
          </a:bodyPr>
          <a:lstStyle/>
          <a:p>
            <a:pPr algn="r">
              <a:lnSpc>
                <a:spcPts val="7200"/>
              </a:lnSpc>
            </a:pPr>
            <a:r>
              <a:rPr lang="en-US" sz="6000" dirty="0" smtClean="0">
                <a:solidFill>
                  <a:srgbClr val="FFFFFF"/>
                </a:solidFill>
                <a:latin typeface="Clear Sans Bold"/>
              </a:rPr>
              <a:t>Can I predict the composer of a song based on the release year and the amount of diatonic chords, chromatic chords and complexions?</a:t>
            </a:r>
            <a:endParaRPr lang="en-US" sz="6000" dirty="0">
              <a:solidFill>
                <a:srgbClr val="FFFFFF"/>
              </a:solidFill>
              <a:latin typeface="Clear Sans Bold"/>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132020"/>
        </a:solidFill>
        <a:effectLst/>
      </p:bgPr>
    </p:bg>
    <p:spTree>
      <p:nvGrpSpPr>
        <p:cNvPr id="1" name=""/>
        <p:cNvGrpSpPr/>
        <p:nvPr/>
      </p:nvGrpSpPr>
      <p:grpSpPr>
        <a:xfrm>
          <a:off x="0" y="0"/>
          <a:ext cx="0" cy="0"/>
          <a:chOff x="0" y="0"/>
          <a:chExt cx="0" cy="0"/>
        </a:xfrm>
      </p:grpSpPr>
      <p:grpSp>
        <p:nvGrpSpPr>
          <p:cNvPr id="2" name="Group 2"/>
          <p:cNvGrpSpPr/>
          <p:nvPr/>
        </p:nvGrpSpPr>
        <p:grpSpPr>
          <a:xfrm>
            <a:off x="12287250" y="0"/>
            <a:ext cx="6000750" cy="10287000"/>
            <a:chOff x="0" y="0"/>
            <a:chExt cx="8001000" cy="13716000"/>
          </a:xfrm>
        </p:grpSpPr>
        <p:pic>
          <p:nvPicPr>
            <p:cNvPr id="3" name="Picture 3"/>
            <p:cNvPicPr>
              <a:picLocks noChangeAspect="1"/>
            </p:cNvPicPr>
            <p:nvPr/>
          </p:nvPicPr>
          <p:blipFill>
            <a:blip r:embed="rId2"/>
            <a:srcRect l="1828" t="34275" r="2531" b="29290"/>
            <a:stretch>
              <a:fillRect/>
            </a:stretch>
          </p:blipFill>
          <p:spPr>
            <a:xfrm>
              <a:off x="0" y="0"/>
              <a:ext cx="8001000" cy="4572000"/>
            </a:xfrm>
            <a:prstGeom prst="rect">
              <a:avLst/>
            </a:prstGeom>
          </p:spPr>
        </p:pic>
        <p:pic>
          <p:nvPicPr>
            <p:cNvPr id="4" name="Picture 4"/>
            <p:cNvPicPr>
              <a:picLocks noChangeAspect="1"/>
            </p:cNvPicPr>
            <p:nvPr/>
          </p:nvPicPr>
          <p:blipFill>
            <a:blip r:embed="rId3"/>
            <a:srcRect t="45683" b="16149"/>
            <a:stretch>
              <a:fillRect/>
            </a:stretch>
          </p:blipFill>
          <p:spPr>
            <a:xfrm>
              <a:off x="0" y="4572000"/>
              <a:ext cx="8001000" cy="4572000"/>
            </a:xfrm>
            <a:prstGeom prst="rect">
              <a:avLst/>
            </a:prstGeom>
          </p:spPr>
        </p:pic>
        <p:pic>
          <p:nvPicPr>
            <p:cNvPr id="5" name="Picture 5"/>
            <p:cNvPicPr>
              <a:picLocks noChangeAspect="1"/>
            </p:cNvPicPr>
            <p:nvPr/>
          </p:nvPicPr>
          <p:blipFill>
            <a:blip r:embed="rId4"/>
            <a:srcRect t="7035" b="7035"/>
            <a:stretch>
              <a:fillRect/>
            </a:stretch>
          </p:blipFill>
          <p:spPr>
            <a:xfrm>
              <a:off x="0" y="9144000"/>
              <a:ext cx="8001000" cy="4572000"/>
            </a:xfrm>
            <a:prstGeom prst="rect">
              <a:avLst/>
            </a:prstGeom>
          </p:spPr>
        </p:pic>
      </p:grpSp>
      <p:sp>
        <p:nvSpPr>
          <p:cNvPr id="6" name="TextBox 6"/>
          <p:cNvSpPr txBox="1"/>
          <p:nvPr/>
        </p:nvSpPr>
        <p:spPr>
          <a:xfrm>
            <a:off x="1028700" y="1095375"/>
            <a:ext cx="8115300" cy="3171825"/>
          </a:xfrm>
          <a:prstGeom prst="rect">
            <a:avLst/>
          </a:prstGeom>
        </p:spPr>
        <p:txBody>
          <a:bodyPr lIns="0" tIns="0" rIns="0" bIns="0" rtlCol="0" anchor="t">
            <a:spAutoFit/>
          </a:bodyPr>
          <a:lstStyle/>
          <a:p>
            <a:pPr>
              <a:lnSpc>
                <a:spcPts val="8250"/>
              </a:lnSpc>
            </a:pPr>
            <a:r>
              <a:rPr lang="en-US" sz="7500" dirty="0">
                <a:solidFill>
                  <a:srgbClr val="FFFFFF"/>
                </a:solidFill>
                <a:latin typeface="Clear Sans Bold"/>
              </a:rPr>
              <a:t>Keeping your company and employees safe</a:t>
            </a:r>
          </a:p>
        </p:txBody>
      </p:sp>
      <p:grpSp>
        <p:nvGrpSpPr>
          <p:cNvPr id="7" name="Group 7"/>
          <p:cNvGrpSpPr/>
          <p:nvPr/>
        </p:nvGrpSpPr>
        <p:grpSpPr>
          <a:xfrm>
            <a:off x="1028700" y="6748780"/>
            <a:ext cx="9772650" cy="2509520"/>
            <a:chOff x="0" y="0"/>
            <a:chExt cx="13030200" cy="3346027"/>
          </a:xfrm>
        </p:grpSpPr>
        <p:sp>
          <p:nvSpPr>
            <p:cNvPr id="8" name="TextBox 8"/>
            <p:cNvSpPr txBox="1"/>
            <p:nvPr/>
          </p:nvSpPr>
          <p:spPr>
            <a:xfrm>
              <a:off x="0" y="0"/>
              <a:ext cx="13030200" cy="660400"/>
            </a:xfrm>
            <a:prstGeom prst="rect">
              <a:avLst/>
            </a:prstGeom>
          </p:spPr>
          <p:txBody>
            <a:bodyPr lIns="0" tIns="0" rIns="0" bIns="0" rtlCol="0" anchor="t">
              <a:spAutoFit/>
            </a:bodyPr>
            <a:lstStyle/>
            <a:p>
              <a:pPr>
                <a:lnSpc>
                  <a:spcPts val="3959"/>
                </a:lnSpc>
              </a:pPr>
              <a:r>
                <a:rPr lang="en-US" sz="3299">
                  <a:solidFill>
                    <a:srgbClr val="FFFFFF"/>
                  </a:solidFill>
                  <a:latin typeface="Clear Sans Medium"/>
                </a:rPr>
                <a:t>The importance of cybersecurity in the workplace</a:t>
              </a:r>
            </a:p>
          </p:txBody>
        </p:sp>
        <p:sp>
          <p:nvSpPr>
            <p:cNvPr id="9" name="TextBox 9"/>
            <p:cNvSpPr txBox="1"/>
            <p:nvPr/>
          </p:nvSpPr>
          <p:spPr>
            <a:xfrm>
              <a:off x="0" y="1299633"/>
              <a:ext cx="13030200" cy="2046393"/>
            </a:xfrm>
            <a:prstGeom prst="rect">
              <a:avLst/>
            </a:prstGeom>
          </p:spPr>
          <p:txBody>
            <a:bodyPr lIns="0" tIns="0" rIns="0" bIns="0" rtlCol="0" anchor="t">
              <a:spAutoFit/>
            </a:bodyPr>
            <a:lstStyle/>
            <a:p>
              <a:pPr>
                <a:lnSpc>
                  <a:spcPts val="3079"/>
                </a:lnSpc>
              </a:pPr>
              <a:r>
                <a:rPr lang="en-US" sz="2200">
                  <a:solidFill>
                    <a:srgbClr val="FFFFFF"/>
                  </a:solidFill>
                  <a:latin typeface="Clear Sans"/>
                </a:rPr>
                <a:t>Avoid compromising the security of the platforms you use within the company by investing heavily in cybersecurity. Secure your company's data by looking into the best platforms out there that can protect against cybercriminals, hackers, and other fraudulent acts.</a:t>
              </a: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656371" y="1531302"/>
            <a:ext cx="14975258" cy="2298700"/>
            <a:chOff x="0" y="0"/>
            <a:chExt cx="19967011" cy="3064933"/>
          </a:xfrm>
        </p:grpSpPr>
        <p:sp>
          <p:nvSpPr>
            <p:cNvPr id="3" name="TextBox 3"/>
            <p:cNvSpPr txBox="1"/>
            <p:nvPr/>
          </p:nvSpPr>
          <p:spPr>
            <a:xfrm>
              <a:off x="0" y="76200"/>
              <a:ext cx="19967011" cy="1752600"/>
            </a:xfrm>
            <a:prstGeom prst="rect">
              <a:avLst/>
            </a:prstGeom>
          </p:spPr>
          <p:txBody>
            <a:bodyPr lIns="0" tIns="0" rIns="0" bIns="0" rtlCol="0" anchor="t">
              <a:spAutoFit/>
            </a:bodyPr>
            <a:lstStyle/>
            <a:p>
              <a:pPr>
                <a:lnSpc>
                  <a:spcPts val="9900"/>
                </a:lnSpc>
              </a:pPr>
              <a:r>
                <a:rPr lang="en-US" sz="9000">
                  <a:solidFill>
                    <a:srgbClr val="132020"/>
                  </a:solidFill>
                  <a:latin typeface="Clear Sans Bold"/>
                </a:rPr>
                <a:t>On Company Growth</a:t>
              </a:r>
            </a:p>
          </p:txBody>
        </p:sp>
        <p:sp>
          <p:nvSpPr>
            <p:cNvPr id="4" name="TextBox 4"/>
            <p:cNvSpPr txBox="1"/>
            <p:nvPr/>
          </p:nvSpPr>
          <p:spPr>
            <a:xfrm>
              <a:off x="0" y="2344208"/>
              <a:ext cx="19967011" cy="720725"/>
            </a:xfrm>
            <a:prstGeom prst="rect">
              <a:avLst/>
            </a:prstGeom>
          </p:spPr>
          <p:txBody>
            <a:bodyPr lIns="0" tIns="0" rIns="0" bIns="0" rtlCol="0" anchor="t">
              <a:spAutoFit/>
            </a:bodyPr>
            <a:lstStyle/>
            <a:p>
              <a:pPr>
                <a:lnSpc>
                  <a:spcPts val="4200"/>
                </a:lnSpc>
              </a:pPr>
              <a:r>
                <a:rPr lang="en-US" sz="3500">
                  <a:solidFill>
                    <a:srgbClr val="132020"/>
                  </a:solidFill>
                  <a:latin typeface="Clear Sans Medium"/>
                </a:rPr>
                <a:t>How tech helps companies evolve and innovate</a:t>
              </a:r>
            </a:p>
          </p:txBody>
        </p:sp>
      </p:grpSp>
      <p:grpSp>
        <p:nvGrpSpPr>
          <p:cNvPr id="5" name="Group 5"/>
          <p:cNvGrpSpPr/>
          <p:nvPr/>
        </p:nvGrpSpPr>
        <p:grpSpPr>
          <a:xfrm>
            <a:off x="11881893" y="5398452"/>
            <a:ext cx="3583358" cy="3004820"/>
            <a:chOff x="0" y="0"/>
            <a:chExt cx="4777811" cy="4006427"/>
          </a:xfrm>
        </p:grpSpPr>
        <p:sp>
          <p:nvSpPr>
            <p:cNvPr id="6" name="TextBox 6"/>
            <p:cNvSpPr txBox="1"/>
            <p:nvPr/>
          </p:nvSpPr>
          <p:spPr>
            <a:xfrm>
              <a:off x="0" y="-47625"/>
              <a:ext cx="4777811" cy="1226185"/>
            </a:xfrm>
            <a:prstGeom prst="rect">
              <a:avLst/>
            </a:prstGeom>
          </p:spPr>
          <p:txBody>
            <a:bodyPr lIns="0" tIns="0" rIns="0" bIns="0" rtlCol="0" anchor="t">
              <a:spAutoFit/>
            </a:bodyPr>
            <a:lstStyle/>
            <a:p>
              <a:pPr>
                <a:lnSpc>
                  <a:spcPts val="3779"/>
                </a:lnSpc>
              </a:pPr>
              <a:r>
                <a:rPr lang="en-US" sz="2700">
                  <a:solidFill>
                    <a:srgbClr val="3971A1"/>
                  </a:solidFill>
                  <a:latin typeface="Clear Sans Bold"/>
                </a:rPr>
                <a:t>Better Platforms</a:t>
              </a:r>
            </a:p>
            <a:p>
              <a:pPr>
                <a:lnSpc>
                  <a:spcPts val="3780"/>
                </a:lnSpc>
              </a:pPr>
              <a:r>
                <a:rPr lang="en-US" sz="2700">
                  <a:solidFill>
                    <a:srgbClr val="3971A1"/>
                  </a:solidFill>
                  <a:latin typeface="Clear Sans Bold"/>
                </a:rPr>
                <a:t>for Employees</a:t>
              </a:r>
            </a:p>
          </p:txBody>
        </p:sp>
        <p:sp>
          <p:nvSpPr>
            <p:cNvPr id="7" name="TextBox 7"/>
            <p:cNvSpPr txBox="1"/>
            <p:nvPr/>
          </p:nvSpPr>
          <p:spPr>
            <a:xfrm>
              <a:off x="0" y="2146935"/>
              <a:ext cx="4777811" cy="1859492"/>
            </a:xfrm>
            <a:prstGeom prst="rect">
              <a:avLst/>
            </a:prstGeom>
          </p:spPr>
          <p:txBody>
            <a:bodyPr lIns="0" tIns="0" rIns="0" bIns="0" rtlCol="0" anchor="t">
              <a:spAutoFit/>
            </a:bodyPr>
            <a:lstStyle/>
            <a:p>
              <a:pPr>
                <a:lnSpc>
                  <a:spcPts val="2800"/>
                </a:lnSpc>
              </a:pPr>
              <a:r>
                <a:rPr lang="en-US" sz="2000">
                  <a:solidFill>
                    <a:srgbClr val="132020"/>
                  </a:solidFill>
                  <a:latin typeface="Clear Sans"/>
                </a:rPr>
                <a:t>Employees have access to</a:t>
              </a:r>
            </a:p>
            <a:p>
              <a:pPr marL="0" lvl="1" indent="0" algn="l">
                <a:lnSpc>
                  <a:spcPts val="2800"/>
                </a:lnSpc>
                <a:spcBef>
                  <a:spcPct val="0"/>
                </a:spcBef>
              </a:pPr>
              <a:r>
                <a:rPr lang="en-US" sz="2000">
                  <a:solidFill>
                    <a:srgbClr val="132020"/>
                  </a:solidFill>
                  <a:latin typeface="Clear Sans"/>
                </a:rPr>
                <a:t>a vast array of tools to improve the way they work, no matter how complex a task.</a:t>
              </a:r>
            </a:p>
          </p:txBody>
        </p:sp>
        <p:sp>
          <p:nvSpPr>
            <p:cNvPr id="8" name="AutoShape 8"/>
            <p:cNvSpPr/>
            <p:nvPr/>
          </p:nvSpPr>
          <p:spPr>
            <a:xfrm>
              <a:off x="0" y="1680210"/>
              <a:ext cx="4777811" cy="0"/>
            </a:xfrm>
            <a:prstGeom prst="line">
              <a:avLst/>
            </a:prstGeom>
            <a:ln w="12700" cap="rnd">
              <a:solidFill>
                <a:srgbClr val="132020"/>
              </a:solidFill>
              <a:prstDash val="solid"/>
              <a:headEnd type="none" w="sm" len="sm"/>
              <a:tailEnd type="none" w="sm" len="sm"/>
            </a:ln>
          </p:spPr>
        </p:sp>
      </p:grpSp>
      <p:grpSp>
        <p:nvGrpSpPr>
          <p:cNvPr id="9" name="Group 9"/>
          <p:cNvGrpSpPr/>
          <p:nvPr/>
        </p:nvGrpSpPr>
        <p:grpSpPr>
          <a:xfrm>
            <a:off x="6769132" y="5398452"/>
            <a:ext cx="3583358" cy="3357245"/>
            <a:chOff x="0" y="0"/>
            <a:chExt cx="4777811" cy="4476327"/>
          </a:xfrm>
        </p:grpSpPr>
        <p:sp>
          <p:nvSpPr>
            <p:cNvPr id="10" name="TextBox 10"/>
            <p:cNvSpPr txBox="1"/>
            <p:nvPr/>
          </p:nvSpPr>
          <p:spPr>
            <a:xfrm>
              <a:off x="0" y="-47625"/>
              <a:ext cx="4777811" cy="1226185"/>
            </a:xfrm>
            <a:prstGeom prst="rect">
              <a:avLst/>
            </a:prstGeom>
          </p:spPr>
          <p:txBody>
            <a:bodyPr lIns="0" tIns="0" rIns="0" bIns="0" rtlCol="0" anchor="t">
              <a:spAutoFit/>
            </a:bodyPr>
            <a:lstStyle/>
            <a:p>
              <a:pPr>
                <a:lnSpc>
                  <a:spcPts val="3779"/>
                </a:lnSpc>
              </a:pPr>
              <a:r>
                <a:rPr lang="en-US" sz="2700">
                  <a:solidFill>
                    <a:srgbClr val="3971A1"/>
                  </a:solidFill>
                  <a:latin typeface="Clear Sans Bold"/>
                </a:rPr>
                <a:t>Ease of </a:t>
              </a:r>
            </a:p>
            <a:p>
              <a:pPr>
                <a:lnSpc>
                  <a:spcPts val="3780"/>
                </a:lnSpc>
              </a:pPr>
              <a:r>
                <a:rPr lang="en-US" sz="2700">
                  <a:solidFill>
                    <a:srgbClr val="3971A1"/>
                  </a:solidFill>
                  <a:latin typeface="Clear Sans Bold"/>
                </a:rPr>
                <a:t>Management</a:t>
              </a:r>
            </a:p>
          </p:txBody>
        </p:sp>
        <p:sp>
          <p:nvSpPr>
            <p:cNvPr id="11" name="TextBox 11"/>
            <p:cNvSpPr txBox="1"/>
            <p:nvPr/>
          </p:nvSpPr>
          <p:spPr>
            <a:xfrm>
              <a:off x="0" y="2146935"/>
              <a:ext cx="4777811" cy="2329392"/>
            </a:xfrm>
            <a:prstGeom prst="rect">
              <a:avLst/>
            </a:prstGeom>
          </p:spPr>
          <p:txBody>
            <a:bodyPr lIns="0" tIns="0" rIns="0" bIns="0" rtlCol="0" anchor="t">
              <a:spAutoFit/>
            </a:bodyPr>
            <a:lstStyle/>
            <a:p>
              <a:pPr>
                <a:lnSpc>
                  <a:spcPts val="2800"/>
                </a:lnSpc>
              </a:pPr>
              <a:r>
                <a:rPr lang="en-US" sz="2000">
                  <a:solidFill>
                    <a:srgbClr val="132020"/>
                  </a:solidFill>
                  <a:latin typeface="Clear Sans"/>
                </a:rPr>
                <a:t>Businesses are now able to improve the way they operate, from streamlining processes</a:t>
              </a:r>
            </a:p>
            <a:p>
              <a:pPr marL="0" lvl="1" indent="0" algn="l">
                <a:lnSpc>
                  <a:spcPts val="2800"/>
                </a:lnSpc>
                <a:spcBef>
                  <a:spcPct val="0"/>
                </a:spcBef>
              </a:pPr>
              <a:r>
                <a:rPr lang="en-US" sz="2000">
                  <a:solidFill>
                    <a:srgbClr val="132020"/>
                  </a:solidFill>
                  <a:latin typeface="Clear Sans"/>
                </a:rPr>
                <a:t>to handling consumer transactions.</a:t>
              </a:r>
            </a:p>
          </p:txBody>
        </p:sp>
        <p:sp>
          <p:nvSpPr>
            <p:cNvPr id="12" name="AutoShape 12"/>
            <p:cNvSpPr/>
            <p:nvPr/>
          </p:nvSpPr>
          <p:spPr>
            <a:xfrm>
              <a:off x="0" y="1680210"/>
              <a:ext cx="4777811" cy="0"/>
            </a:xfrm>
            <a:prstGeom prst="line">
              <a:avLst/>
            </a:prstGeom>
            <a:ln w="12700" cap="rnd">
              <a:solidFill>
                <a:srgbClr val="132020"/>
              </a:solidFill>
              <a:prstDash val="solid"/>
              <a:headEnd type="none" w="sm" len="sm"/>
              <a:tailEnd type="none" w="sm" len="sm"/>
            </a:ln>
          </p:spPr>
        </p:sp>
      </p:grpSp>
      <p:grpSp>
        <p:nvGrpSpPr>
          <p:cNvPr id="13" name="Group 13"/>
          <p:cNvGrpSpPr/>
          <p:nvPr/>
        </p:nvGrpSpPr>
        <p:grpSpPr>
          <a:xfrm>
            <a:off x="1656371" y="5398452"/>
            <a:ext cx="3583358" cy="3357245"/>
            <a:chOff x="0" y="0"/>
            <a:chExt cx="4777811" cy="4476327"/>
          </a:xfrm>
        </p:grpSpPr>
        <p:sp>
          <p:nvSpPr>
            <p:cNvPr id="14" name="TextBox 14"/>
            <p:cNvSpPr txBox="1"/>
            <p:nvPr/>
          </p:nvSpPr>
          <p:spPr>
            <a:xfrm>
              <a:off x="0" y="-47625"/>
              <a:ext cx="4777811" cy="1226185"/>
            </a:xfrm>
            <a:prstGeom prst="rect">
              <a:avLst/>
            </a:prstGeom>
          </p:spPr>
          <p:txBody>
            <a:bodyPr lIns="0" tIns="0" rIns="0" bIns="0" rtlCol="0" anchor="t">
              <a:spAutoFit/>
            </a:bodyPr>
            <a:lstStyle/>
            <a:p>
              <a:pPr>
                <a:lnSpc>
                  <a:spcPts val="3780"/>
                </a:lnSpc>
              </a:pPr>
              <a:r>
                <a:rPr lang="en-US" sz="2700" dirty="0">
                  <a:solidFill>
                    <a:srgbClr val="3971A1"/>
                  </a:solidFill>
                  <a:latin typeface="Clear Sans Bold"/>
                </a:rPr>
                <a:t>New Avenues for Progress</a:t>
              </a:r>
            </a:p>
          </p:txBody>
        </p:sp>
        <p:sp>
          <p:nvSpPr>
            <p:cNvPr id="15" name="TextBox 15"/>
            <p:cNvSpPr txBox="1"/>
            <p:nvPr/>
          </p:nvSpPr>
          <p:spPr>
            <a:xfrm>
              <a:off x="0" y="2146935"/>
              <a:ext cx="4777811" cy="2329392"/>
            </a:xfrm>
            <a:prstGeom prst="rect">
              <a:avLst/>
            </a:prstGeom>
          </p:spPr>
          <p:txBody>
            <a:bodyPr lIns="0" tIns="0" rIns="0" bIns="0" rtlCol="0" anchor="t">
              <a:spAutoFit/>
            </a:bodyPr>
            <a:lstStyle/>
            <a:p>
              <a:pPr>
                <a:lnSpc>
                  <a:spcPts val="2800"/>
                </a:lnSpc>
              </a:pPr>
              <a:r>
                <a:rPr lang="en-US" sz="2000">
                  <a:solidFill>
                    <a:srgbClr val="132020"/>
                  </a:solidFill>
                  <a:latin typeface="Clear Sans"/>
                </a:rPr>
                <a:t>Technology presents new ways to engage with consumers</a:t>
              </a:r>
            </a:p>
            <a:p>
              <a:pPr>
                <a:lnSpc>
                  <a:spcPts val="2800"/>
                </a:lnSpc>
              </a:pPr>
              <a:r>
                <a:rPr lang="en-US" sz="2000">
                  <a:solidFill>
                    <a:srgbClr val="132020"/>
                  </a:solidFill>
                  <a:latin typeface="Clear Sans"/>
                </a:rPr>
                <a:t>and provide new services</a:t>
              </a:r>
            </a:p>
            <a:p>
              <a:pPr>
                <a:lnSpc>
                  <a:spcPts val="2800"/>
                </a:lnSpc>
              </a:pPr>
              <a:r>
                <a:rPr lang="en-US" sz="2000">
                  <a:solidFill>
                    <a:srgbClr val="132020"/>
                  </a:solidFill>
                  <a:latin typeface="Clear Sans"/>
                </a:rPr>
                <a:t>they may need in this age</a:t>
              </a:r>
            </a:p>
            <a:p>
              <a:pPr marL="0" lvl="1" indent="0" algn="l">
                <a:lnSpc>
                  <a:spcPts val="2800"/>
                </a:lnSpc>
                <a:spcBef>
                  <a:spcPct val="0"/>
                </a:spcBef>
              </a:pPr>
              <a:r>
                <a:rPr lang="en-US" sz="2000">
                  <a:solidFill>
                    <a:srgbClr val="132020"/>
                  </a:solidFill>
                  <a:latin typeface="Clear Sans"/>
                </a:rPr>
                <a:t>of advanced tech.</a:t>
              </a:r>
            </a:p>
          </p:txBody>
        </p:sp>
        <p:sp>
          <p:nvSpPr>
            <p:cNvPr id="16" name="AutoShape 16"/>
            <p:cNvSpPr/>
            <p:nvPr/>
          </p:nvSpPr>
          <p:spPr>
            <a:xfrm>
              <a:off x="0" y="1680210"/>
              <a:ext cx="4777811" cy="0"/>
            </a:xfrm>
            <a:prstGeom prst="line">
              <a:avLst/>
            </a:prstGeom>
            <a:ln w="12700" cap="rnd">
              <a:solidFill>
                <a:srgbClr val="132020"/>
              </a:solidFill>
              <a:prstDash val="solid"/>
              <a:headEnd type="none" w="sm" len="sm"/>
              <a:tailEnd type="none" w="sm" len="sm"/>
            </a:ln>
          </p:spPr>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641549" y="1161984"/>
            <a:ext cx="5978805" cy="5384800"/>
            <a:chOff x="0" y="0"/>
            <a:chExt cx="7971741" cy="7179733"/>
          </a:xfrm>
        </p:grpSpPr>
        <p:sp>
          <p:nvSpPr>
            <p:cNvPr id="3" name="TextBox 3"/>
            <p:cNvSpPr txBox="1"/>
            <p:nvPr/>
          </p:nvSpPr>
          <p:spPr>
            <a:xfrm>
              <a:off x="0" y="76200"/>
              <a:ext cx="7971741" cy="5105400"/>
            </a:xfrm>
            <a:prstGeom prst="rect">
              <a:avLst/>
            </a:prstGeom>
          </p:spPr>
          <p:txBody>
            <a:bodyPr lIns="0" tIns="0" rIns="0" bIns="0" rtlCol="0" anchor="t">
              <a:spAutoFit/>
            </a:bodyPr>
            <a:lstStyle/>
            <a:p>
              <a:pPr>
                <a:lnSpc>
                  <a:spcPts val="9900"/>
                </a:lnSpc>
              </a:pPr>
              <a:r>
                <a:rPr lang="en-US" sz="9000">
                  <a:solidFill>
                    <a:srgbClr val="132020"/>
                  </a:solidFill>
                  <a:latin typeface="Clear Sans Bold"/>
                </a:rPr>
                <a:t>On Employee Happiness</a:t>
              </a:r>
            </a:p>
          </p:txBody>
        </p:sp>
        <p:sp>
          <p:nvSpPr>
            <p:cNvPr id="4" name="TextBox 4"/>
            <p:cNvSpPr txBox="1"/>
            <p:nvPr/>
          </p:nvSpPr>
          <p:spPr>
            <a:xfrm>
              <a:off x="0" y="5960533"/>
              <a:ext cx="7971741" cy="1219200"/>
            </a:xfrm>
            <a:prstGeom prst="rect">
              <a:avLst/>
            </a:prstGeom>
          </p:spPr>
          <p:txBody>
            <a:bodyPr lIns="0" tIns="0" rIns="0" bIns="0" rtlCol="0" anchor="t">
              <a:spAutoFit/>
            </a:bodyPr>
            <a:lstStyle/>
            <a:p>
              <a:pPr>
                <a:lnSpc>
                  <a:spcPts val="3600"/>
                </a:lnSpc>
              </a:pPr>
              <a:r>
                <a:rPr lang="en-US" sz="3000">
                  <a:solidFill>
                    <a:srgbClr val="132020"/>
                  </a:solidFill>
                  <a:latin typeface="Clear Sans Medium"/>
                </a:rPr>
                <a:t>How tech makes accomplishing work easy and satisfying</a:t>
              </a:r>
            </a:p>
          </p:txBody>
        </p:sp>
      </p:grpSp>
      <p:grpSp>
        <p:nvGrpSpPr>
          <p:cNvPr id="5" name="Group 5"/>
          <p:cNvGrpSpPr/>
          <p:nvPr/>
        </p:nvGrpSpPr>
        <p:grpSpPr>
          <a:xfrm>
            <a:off x="9844621" y="1372314"/>
            <a:ext cx="6801829" cy="1878647"/>
            <a:chOff x="0" y="0"/>
            <a:chExt cx="9069106" cy="2504863"/>
          </a:xfrm>
        </p:grpSpPr>
        <p:sp>
          <p:nvSpPr>
            <p:cNvPr id="6" name="TextBox 6"/>
            <p:cNvSpPr txBox="1"/>
            <p:nvPr/>
          </p:nvSpPr>
          <p:spPr>
            <a:xfrm>
              <a:off x="0" y="-47625"/>
              <a:ext cx="9069106" cy="591185"/>
            </a:xfrm>
            <a:prstGeom prst="rect">
              <a:avLst/>
            </a:prstGeom>
          </p:spPr>
          <p:txBody>
            <a:bodyPr lIns="0" tIns="0" rIns="0" bIns="0" rtlCol="0" anchor="t">
              <a:spAutoFit/>
            </a:bodyPr>
            <a:lstStyle/>
            <a:p>
              <a:pPr>
                <a:lnSpc>
                  <a:spcPts val="3780"/>
                </a:lnSpc>
              </a:pPr>
              <a:r>
                <a:rPr lang="en-US" sz="2700">
                  <a:solidFill>
                    <a:srgbClr val="3971A1"/>
                  </a:solidFill>
                  <a:latin typeface="Clear Sans Bold"/>
                </a:rPr>
                <a:t>Easier Ways of Working</a:t>
              </a:r>
            </a:p>
          </p:txBody>
        </p:sp>
        <p:sp>
          <p:nvSpPr>
            <p:cNvPr id="7" name="TextBox 7"/>
            <p:cNvSpPr txBox="1"/>
            <p:nvPr/>
          </p:nvSpPr>
          <p:spPr>
            <a:xfrm>
              <a:off x="0" y="1115272"/>
              <a:ext cx="9069106" cy="1389592"/>
            </a:xfrm>
            <a:prstGeom prst="rect">
              <a:avLst/>
            </a:prstGeom>
          </p:spPr>
          <p:txBody>
            <a:bodyPr lIns="0" tIns="0" rIns="0" bIns="0" rtlCol="0" anchor="t">
              <a:spAutoFit/>
            </a:bodyPr>
            <a:lstStyle/>
            <a:p>
              <a:pPr>
                <a:lnSpc>
                  <a:spcPts val="2800"/>
                </a:lnSpc>
              </a:pPr>
              <a:r>
                <a:rPr lang="en-US" sz="2000">
                  <a:solidFill>
                    <a:srgbClr val="132020"/>
                  </a:solidFill>
                  <a:latin typeface="Clear Sans"/>
                </a:rPr>
                <a:t>Several platforms offer different tools and features employees can use to make each task more convenient</a:t>
              </a:r>
            </a:p>
            <a:p>
              <a:pPr marL="0" lvl="1" indent="0" algn="l">
                <a:lnSpc>
                  <a:spcPts val="2800"/>
                </a:lnSpc>
                <a:spcBef>
                  <a:spcPct val="0"/>
                </a:spcBef>
              </a:pPr>
              <a:r>
                <a:rPr lang="en-US" sz="2000">
                  <a:solidFill>
                    <a:srgbClr val="132020"/>
                  </a:solidFill>
                  <a:latin typeface="Clear Sans"/>
                </a:rPr>
                <a:t>and effective.</a:t>
              </a:r>
            </a:p>
          </p:txBody>
        </p:sp>
        <p:sp>
          <p:nvSpPr>
            <p:cNvPr id="8" name="AutoShape 8"/>
            <p:cNvSpPr/>
            <p:nvPr/>
          </p:nvSpPr>
          <p:spPr>
            <a:xfrm>
              <a:off x="0" y="846878"/>
              <a:ext cx="9069106" cy="0"/>
            </a:xfrm>
            <a:prstGeom prst="line">
              <a:avLst/>
            </a:prstGeom>
            <a:ln w="12700" cap="rnd">
              <a:solidFill>
                <a:srgbClr val="132020"/>
              </a:solidFill>
              <a:prstDash val="solid"/>
              <a:headEnd type="none" w="sm" len="sm"/>
              <a:tailEnd type="none" w="sm" len="sm"/>
            </a:ln>
          </p:spPr>
        </p:sp>
      </p:grpSp>
      <p:grpSp>
        <p:nvGrpSpPr>
          <p:cNvPr id="9" name="Group 9"/>
          <p:cNvGrpSpPr/>
          <p:nvPr/>
        </p:nvGrpSpPr>
        <p:grpSpPr>
          <a:xfrm>
            <a:off x="9844621" y="4380389"/>
            <a:ext cx="6801829" cy="1526222"/>
            <a:chOff x="0" y="0"/>
            <a:chExt cx="9069106" cy="2034963"/>
          </a:xfrm>
        </p:grpSpPr>
        <p:sp>
          <p:nvSpPr>
            <p:cNvPr id="10" name="TextBox 10"/>
            <p:cNvSpPr txBox="1"/>
            <p:nvPr/>
          </p:nvSpPr>
          <p:spPr>
            <a:xfrm>
              <a:off x="0" y="-47625"/>
              <a:ext cx="9069106" cy="591185"/>
            </a:xfrm>
            <a:prstGeom prst="rect">
              <a:avLst/>
            </a:prstGeom>
          </p:spPr>
          <p:txBody>
            <a:bodyPr lIns="0" tIns="0" rIns="0" bIns="0" rtlCol="0" anchor="t">
              <a:spAutoFit/>
            </a:bodyPr>
            <a:lstStyle/>
            <a:p>
              <a:pPr>
                <a:lnSpc>
                  <a:spcPts val="3780"/>
                </a:lnSpc>
              </a:pPr>
              <a:r>
                <a:rPr lang="en-US" sz="2700">
                  <a:solidFill>
                    <a:srgbClr val="3971A1"/>
                  </a:solidFill>
                  <a:latin typeface="Clear Sans Bold"/>
                </a:rPr>
                <a:t>Faster Means of Communication</a:t>
              </a:r>
            </a:p>
          </p:txBody>
        </p:sp>
        <p:sp>
          <p:nvSpPr>
            <p:cNvPr id="11" name="TextBox 11"/>
            <p:cNvSpPr txBox="1"/>
            <p:nvPr/>
          </p:nvSpPr>
          <p:spPr>
            <a:xfrm>
              <a:off x="0" y="1115272"/>
              <a:ext cx="9069106" cy="919692"/>
            </a:xfrm>
            <a:prstGeom prst="rect">
              <a:avLst/>
            </a:prstGeom>
          </p:spPr>
          <p:txBody>
            <a:bodyPr lIns="0" tIns="0" rIns="0" bIns="0" rtlCol="0" anchor="t">
              <a:spAutoFit/>
            </a:bodyPr>
            <a:lstStyle/>
            <a:p>
              <a:pPr>
                <a:lnSpc>
                  <a:spcPts val="2800"/>
                </a:lnSpc>
              </a:pPr>
              <a:r>
                <a:rPr lang="en-US" sz="2000">
                  <a:solidFill>
                    <a:srgbClr val="132020"/>
                  </a:solidFill>
                  <a:latin typeface="Clear Sans"/>
                </a:rPr>
                <a:t>Interacting with colleagues and sending out a message</a:t>
              </a:r>
            </a:p>
            <a:p>
              <a:pPr marL="0" lvl="1" indent="0" algn="l">
                <a:lnSpc>
                  <a:spcPts val="2800"/>
                </a:lnSpc>
                <a:spcBef>
                  <a:spcPct val="0"/>
                </a:spcBef>
              </a:pPr>
              <a:r>
                <a:rPr lang="en-US" sz="2000">
                  <a:solidFill>
                    <a:srgbClr val="132020"/>
                  </a:solidFill>
                  <a:latin typeface="Clear Sans"/>
                </a:rPr>
                <a:t>to anyone in and out of the country takes no time at all.</a:t>
              </a:r>
            </a:p>
          </p:txBody>
        </p:sp>
        <p:sp>
          <p:nvSpPr>
            <p:cNvPr id="12" name="AutoShape 12"/>
            <p:cNvSpPr/>
            <p:nvPr/>
          </p:nvSpPr>
          <p:spPr>
            <a:xfrm>
              <a:off x="0" y="846878"/>
              <a:ext cx="9069106" cy="0"/>
            </a:xfrm>
            <a:prstGeom prst="line">
              <a:avLst/>
            </a:prstGeom>
            <a:ln w="12700" cap="rnd">
              <a:solidFill>
                <a:srgbClr val="132020"/>
              </a:solidFill>
              <a:prstDash val="solid"/>
              <a:headEnd type="none" w="sm" len="sm"/>
              <a:tailEnd type="none" w="sm" len="sm"/>
            </a:ln>
          </p:spPr>
        </p:sp>
      </p:grpSp>
      <p:grpSp>
        <p:nvGrpSpPr>
          <p:cNvPr id="13" name="Group 13"/>
          <p:cNvGrpSpPr/>
          <p:nvPr/>
        </p:nvGrpSpPr>
        <p:grpSpPr>
          <a:xfrm>
            <a:off x="9844621" y="7036038"/>
            <a:ext cx="6801829" cy="1878647"/>
            <a:chOff x="0" y="0"/>
            <a:chExt cx="9069106" cy="2504863"/>
          </a:xfrm>
        </p:grpSpPr>
        <p:sp>
          <p:nvSpPr>
            <p:cNvPr id="14" name="TextBox 14"/>
            <p:cNvSpPr txBox="1"/>
            <p:nvPr/>
          </p:nvSpPr>
          <p:spPr>
            <a:xfrm>
              <a:off x="0" y="-47625"/>
              <a:ext cx="9069106" cy="591185"/>
            </a:xfrm>
            <a:prstGeom prst="rect">
              <a:avLst/>
            </a:prstGeom>
          </p:spPr>
          <p:txBody>
            <a:bodyPr lIns="0" tIns="0" rIns="0" bIns="0" rtlCol="0" anchor="t">
              <a:spAutoFit/>
            </a:bodyPr>
            <a:lstStyle/>
            <a:p>
              <a:pPr>
                <a:lnSpc>
                  <a:spcPts val="3780"/>
                </a:lnSpc>
              </a:pPr>
              <a:r>
                <a:rPr lang="en-US" sz="2700">
                  <a:solidFill>
                    <a:srgbClr val="3971A1"/>
                  </a:solidFill>
                  <a:latin typeface="Clear Sans Bold"/>
                </a:rPr>
                <a:t>Effective Time Management</a:t>
              </a:r>
            </a:p>
          </p:txBody>
        </p:sp>
        <p:sp>
          <p:nvSpPr>
            <p:cNvPr id="15" name="TextBox 15"/>
            <p:cNvSpPr txBox="1"/>
            <p:nvPr/>
          </p:nvSpPr>
          <p:spPr>
            <a:xfrm>
              <a:off x="0" y="1115272"/>
              <a:ext cx="9069106" cy="1389592"/>
            </a:xfrm>
            <a:prstGeom prst="rect">
              <a:avLst/>
            </a:prstGeom>
          </p:spPr>
          <p:txBody>
            <a:bodyPr lIns="0" tIns="0" rIns="0" bIns="0" rtlCol="0" anchor="t">
              <a:spAutoFit/>
            </a:bodyPr>
            <a:lstStyle/>
            <a:p>
              <a:pPr marL="0" lvl="1" indent="0" algn="l">
                <a:lnSpc>
                  <a:spcPts val="2800"/>
                </a:lnSpc>
                <a:spcBef>
                  <a:spcPct val="0"/>
                </a:spcBef>
              </a:pPr>
              <a:r>
                <a:rPr lang="en-US" sz="2000">
                  <a:solidFill>
                    <a:srgbClr val="132020"/>
                  </a:solidFill>
                  <a:latin typeface="Clear Sans"/>
                </a:rPr>
                <a:t>Getting work done faster means employees can dedicate more time to life outside of work, especially for remote positions.</a:t>
              </a:r>
            </a:p>
          </p:txBody>
        </p:sp>
        <p:sp>
          <p:nvSpPr>
            <p:cNvPr id="16" name="AutoShape 16"/>
            <p:cNvSpPr/>
            <p:nvPr/>
          </p:nvSpPr>
          <p:spPr>
            <a:xfrm>
              <a:off x="0" y="846878"/>
              <a:ext cx="9069106" cy="0"/>
            </a:xfrm>
            <a:prstGeom prst="line">
              <a:avLst/>
            </a:prstGeom>
            <a:ln w="12700" cap="rnd">
              <a:solidFill>
                <a:srgbClr val="132020"/>
              </a:solidFill>
              <a:prstDash val="solid"/>
              <a:headEnd type="none" w="sm" len="sm"/>
              <a:tailEnd type="none" w="sm" len="sm"/>
            </a:ln>
          </p:spPr>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132020"/>
        </a:solidFill>
        <a:effectLst/>
      </p:bgPr>
    </p:bg>
    <p:spTree>
      <p:nvGrpSpPr>
        <p:cNvPr id="1" name=""/>
        <p:cNvGrpSpPr/>
        <p:nvPr/>
      </p:nvGrpSpPr>
      <p:grpSpPr>
        <a:xfrm>
          <a:off x="0" y="0"/>
          <a:ext cx="0" cy="0"/>
          <a:chOff x="0" y="0"/>
          <a:chExt cx="0" cy="0"/>
        </a:xfrm>
      </p:grpSpPr>
      <p:grpSp>
        <p:nvGrpSpPr>
          <p:cNvPr id="2" name="Group 2"/>
          <p:cNvGrpSpPr/>
          <p:nvPr/>
        </p:nvGrpSpPr>
        <p:grpSpPr>
          <a:xfrm>
            <a:off x="7804154" y="1943859"/>
            <a:ext cx="9305732" cy="6399283"/>
            <a:chOff x="0" y="0"/>
            <a:chExt cx="12407643" cy="8532377"/>
          </a:xfrm>
        </p:grpSpPr>
        <p:sp>
          <p:nvSpPr>
            <p:cNvPr id="3" name="TextBox 3"/>
            <p:cNvSpPr txBox="1"/>
            <p:nvPr/>
          </p:nvSpPr>
          <p:spPr>
            <a:xfrm>
              <a:off x="0" y="76200"/>
              <a:ext cx="12407643" cy="3429000"/>
            </a:xfrm>
            <a:prstGeom prst="rect">
              <a:avLst/>
            </a:prstGeom>
          </p:spPr>
          <p:txBody>
            <a:bodyPr lIns="0" tIns="0" rIns="0" bIns="0" rtlCol="0" anchor="t">
              <a:spAutoFit/>
            </a:bodyPr>
            <a:lstStyle/>
            <a:p>
              <a:pPr>
                <a:lnSpc>
                  <a:spcPts val="9900"/>
                </a:lnSpc>
              </a:pPr>
              <a:r>
                <a:rPr lang="en-US" sz="9000">
                  <a:solidFill>
                    <a:srgbClr val="FFFFFF"/>
                  </a:solidFill>
                  <a:latin typeface="Clear Sans Bold"/>
                </a:rPr>
                <a:t>Is remote work here to stay?</a:t>
              </a:r>
            </a:p>
          </p:txBody>
        </p:sp>
        <p:sp>
          <p:nvSpPr>
            <p:cNvPr id="4" name="TextBox 4"/>
            <p:cNvSpPr txBox="1"/>
            <p:nvPr/>
          </p:nvSpPr>
          <p:spPr>
            <a:xfrm>
              <a:off x="0" y="4424092"/>
              <a:ext cx="12407643" cy="660400"/>
            </a:xfrm>
            <a:prstGeom prst="rect">
              <a:avLst/>
            </a:prstGeom>
          </p:spPr>
          <p:txBody>
            <a:bodyPr lIns="0" tIns="0" rIns="0" bIns="0" rtlCol="0" anchor="t">
              <a:spAutoFit/>
            </a:bodyPr>
            <a:lstStyle/>
            <a:p>
              <a:pPr>
                <a:lnSpc>
                  <a:spcPts val="3959"/>
                </a:lnSpc>
              </a:pPr>
              <a:r>
                <a:rPr lang="en-US" sz="3299">
                  <a:solidFill>
                    <a:srgbClr val="FFFFFF"/>
                  </a:solidFill>
                  <a:latin typeface="Clear Sans Medium"/>
                </a:rPr>
                <a:t>How working from home might be the way to go</a:t>
              </a:r>
            </a:p>
          </p:txBody>
        </p:sp>
        <p:sp>
          <p:nvSpPr>
            <p:cNvPr id="5" name="TextBox 5"/>
            <p:cNvSpPr txBox="1"/>
            <p:nvPr/>
          </p:nvSpPr>
          <p:spPr>
            <a:xfrm>
              <a:off x="0" y="5965283"/>
              <a:ext cx="12407643" cy="2567093"/>
            </a:xfrm>
            <a:prstGeom prst="rect">
              <a:avLst/>
            </a:prstGeom>
          </p:spPr>
          <p:txBody>
            <a:bodyPr lIns="0" tIns="0" rIns="0" bIns="0" rtlCol="0" anchor="t">
              <a:spAutoFit/>
            </a:bodyPr>
            <a:lstStyle/>
            <a:p>
              <a:pPr>
                <a:lnSpc>
                  <a:spcPts val="3079"/>
                </a:lnSpc>
              </a:pPr>
              <a:r>
                <a:rPr lang="en-US" sz="2200">
                  <a:solidFill>
                    <a:srgbClr val="FFFFFF"/>
                  </a:solidFill>
                  <a:latin typeface="Clear Sans"/>
                </a:rPr>
                <a:t>Now that it's become even more evident that finishing tasks and communicating with colleagues can all be quickly done even when every employee stays at home, plenty of companies see how remote work is the better path to take. It's cost-effective, easy, and safe, so it's no wonder why some businesses are starting to make remote work the norm.</a:t>
              </a:r>
            </a:p>
          </p:txBody>
        </p:sp>
      </p:grpSp>
      <p:sp>
        <p:nvSpPr>
          <p:cNvPr id="6" name="Freeform 6"/>
          <p:cNvSpPr/>
          <p:nvPr/>
        </p:nvSpPr>
        <p:spPr>
          <a:xfrm>
            <a:off x="1028700" y="1028700"/>
            <a:ext cx="5330863" cy="8229600"/>
          </a:xfrm>
          <a:custGeom>
            <a:avLst/>
            <a:gdLst/>
            <a:ahLst/>
            <a:cxnLst/>
            <a:rect l="l" t="t" r="r" b="b"/>
            <a:pathLst>
              <a:path w="5330863" h="8229600">
                <a:moveTo>
                  <a:pt x="0" y="0"/>
                </a:moveTo>
                <a:lnTo>
                  <a:pt x="5330863" y="0"/>
                </a:lnTo>
                <a:lnTo>
                  <a:pt x="5330863" y="8229600"/>
                </a:lnTo>
                <a:lnTo>
                  <a:pt x="0" y="8229600"/>
                </a:lnTo>
                <a:lnTo>
                  <a:pt x="0" y="0"/>
                </a:lnTo>
                <a:close/>
              </a:path>
            </a:pathLst>
          </a:custGeom>
          <a:blipFill>
            <a:blip r:embed="rId2"/>
            <a:stretch>
              <a:fillRect l="-75248" r="-56315"/>
            </a:stretch>
          </a:blipFill>
        </p:spPr>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2166739" y="2390775"/>
            <a:ext cx="13954522" cy="5495925"/>
          </a:xfrm>
          <a:prstGeom prst="rect">
            <a:avLst/>
          </a:prstGeom>
        </p:spPr>
        <p:txBody>
          <a:bodyPr lIns="0" tIns="0" rIns="0" bIns="0" rtlCol="0" anchor="t">
            <a:spAutoFit/>
          </a:bodyPr>
          <a:lstStyle/>
          <a:p>
            <a:pPr marL="0" lvl="0" indent="0">
              <a:lnSpc>
                <a:spcPts val="7200"/>
              </a:lnSpc>
            </a:pPr>
            <a:r>
              <a:rPr lang="en-US" sz="6000" u="none">
                <a:solidFill>
                  <a:srgbClr val="132020"/>
                </a:solidFill>
                <a:latin typeface="Clear Sans Bold"/>
              </a:rPr>
              <a:t>While </a:t>
            </a:r>
            <a:r>
              <a:rPr lang="en-US" sz="6000" u="none">
                <a:solidFill>
                  <a:srgbClr val="3971A1"/>
                </a:solidFill>
                <a:latin typeface="Clear Sans Bold"/>
              </a:rPr>
              <a:t>remote work</a:t>
            </a:r>
            <a:r>
              <a:rPr lang="en-US" sz="6000" u="none">
                <a:solidFill>
                  <a:srgbClr val="132020"/>
                </a:solidFill>
                <a:latin typeface="Clear Sans Bold"/>
              </a:rPr>
              <a:t> has its perks,</a:t>
            </a:r>
          </a:p>
          <a:p>
            <a:pPr marL="0" lvl="0" indent="0">
              <a:lnSpc>
                <a:spcPts val="7200"/>
              </a:lnSpc>
            </a:pPr>
            <a:r>
              <a:rPr lang="en-US" sz="6000" u="none">
                <a:solidFill>
                  <a:srgbClr val="132020"/>
                </a:solidFill>
                <a:latin typeface="Clear Sans Bold"/>
              </a:rPr>
              <a:t>the ability to switch off after a day's work may be even more difficult as you find that the space you spend hours working in is the same space that used to only be for rest and relaxation.</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132020"/>
        </a:solidFill>
        <a:effectLst/>
      </p:bgPr>
    </p:bg>
    <p:spTree>
      <p:nvGrpSpPr>
        <p:cNvPr id="1" name=""/>
        <p:cNvGrpSpPr/>
        <p:nvPr/>
      </p:nvGrpSpPr>
      <p:grpSpPr>
        <a:xfrm>
          <a:off x="0" y="0"/>
          <a:ext cx="0" cy="0"/>
          <a:chOff x="0" y="0"/>
          <a:chExt cx="0" cy="0"/>
        </a:xfrm>
      </p:grpSpPr>
      <p:grpSp>
        <p:nvGrpSpPr>
          <p:cNvPr id="2" name="Group 2"/>
          <p:cNvGrpSpPr/>
          <p:nvPr/>
        </p:nvGrpSpPr>
        <p:grpSpPr>
          <a:xfrm>
            <a:off x="1456651" y="2208004"/>
            <a:ext cx="11361752" cy="5870993"/>
            <a:chOff x="0" y="0"/>
            <a:chExt cx="15149003" cy="7827991"/>
          </a:xfrm>
        </p:grpSpPr>
        <p:sp>
          <p:nvSpPr>
            <p:cNvPr id="3" name="TextBox 3"/>
            <p:cNvSpPr txBox="1"/>
            <p:nvPr/>
          </p:nvSpPr>
          <p:spPr>
            <a:xfrm>
              <a:off x="0" y="2597707"/>
              <a:ext cx="15149003" cy="5230283"/>
            </a:xfrm>
            <a:prstGeom prst="rect">
              <a:avLst/>
            </a:prstGeom>
          </p:spPr>
          <p:txBody>
            <a:bodyPr lIns="0" tIns="0" rIns="0" bIns="0" rtlCol="0" anchor="t">
              <a:spAutoFit/>
            </a:bodyPr>
            <a:lstStyle/>
            <a:p>
              <a:pPr marL="539750" lvl="1" indent="-269875" algn="l">
                <a:lnSpc>
                  <a:spcPts val="3500"/>
                </a:lnSpc>
                <a:spcBef>
                  <a:spcPct val="0"/>
                </a:spcBef>
                <a:buFont typeface="Arial"/>
                <a:buChar char="•"/>
              </a:pPr>
              <a:r>
                <a:rPr lang="en-US" sz="2500" u="none">
                  <a:solidFill>
                    <a:srgbClr val="FFFFFF"/>
                  </a:solidFill>
                  <a:latin typeface="Clear Sans"/>
                </a:rPr>
                <a:t>Increased task automation and use of artificial intelligence.</a:t>
              </a:r>
            </a:p>
            <a:p>
              <a:pPr algn="l">
                <a:lnSpc>
                  <a:spcPts val="3500"/>
                </a:lnSpc>
                <a:spcBef>
                  <a:spcPct val="0"/>
                </a:spcBef>
              </a:pPr>
              <a:endParaRPr lang="en-US" sz="2500" u="none">
                <a:solidFill>
                  <a:srgbClr val="FFFFFF"/>
                </a:solidFill>
                <a:latin typeface="Clear Sans"/>
              </a:endParaRPr>
            </a:p>
            <a:p>
              <a:pPr marL="539750" lvl="1" indent="-269875" algn="l">
                <a:lnSpc>
                  <a:spcPts val="3500"/>
                </a:lnSpc>
                <a:spcBef>
                  <a:spcPct val="0"/>
                </a:spcBef>
                <a:buFont typeface="Arial"/>
                <a:buChar char="•"/>
              </a:pPr>
              <a:r>
                <a:rPr lang="en-US" sz="2500" u="none">
                  <a:solidFill>
                    <a:srgbClr val="FFFFFF"/>
                  </a:solidFill>
                  <a:latin typeface="Clear Sans"/>
                </a:rPr>
                <a:t>Extra focus on high-value tasks.</a:t>
              </a:r>
            </a:p>
            <a:p>
              <a:pPr algn="l">
                <a:lnSpc>
                  <a:spcPts val="3500"/>
                </a:lnSpc>
                <a:spcBef>
                  <a:spcPct val="0"/>
                </a:spcBef>
              </a:pPr>
              <a:endParaRPr lang="en-US" sz="2500" u="none">
                <a:solidFill>
                  <a:srgbClr val="FFFFFF"/>
                </a:solidFill>
                <a:latin typeface="Clear Sans"/>
              </a:endParaRPr>
            </a:p>
            <a:p>
              <a:pPr marL="539750" lvl="1" indent="-269875" algn="l">
                <a:lnSpc>
                  <a:spcPts val="3500"/>
                </a:lnSpc>
                <a:spcBef>
                  <a:spcPct val="0"/>
                </a:spcBef>
                <a:buFont typeface="Arial"/>
                <a:buChar char="•"/>
              </a:pPr>
              <a:r>
                <a:rPr lang="en-US" sz="2500" u="none">
                  <a:solidFill>
                    <a:srgbClr val="FFFFFF"/>
                  </a:solidFill>
                  <a:latin typeface="Clear Sans"/>
                </a:rPr>
                <a:t>Continuous investment in cybersecurity and security technology.</a:t>
              </a:r>
            </a:p>
            <a:p>
              <a:pPr algn="l">
                <a:lnSpc>
                  <a:spcPts val="3500"/>
                </a:lnSpc>
                <a:spcBef>
                  <a:spcPct val="0"/>
                </a:spcBef>
              </a:pPr>
              <a:endParaRPr lang="en-US" sz="2500" u="none">
                <a:solidFill>
                  <a:srgbClr val="FFFFFF"/>
                </a:solidFill>
                <a:latin typeface="Clear Sans"/>
              </a:endParaRPr>
            </a:p>
            <a:p>
              <a:pPr marL="539750" lvl="1" indent="-269875" algn="l">
                <a:lnSpc>
                  <a:spcPts val="3500"/>
                </a:lnSpc>
                <a:spcBef>
                  <a:spcPct val="0"/>
                </a:spcBef>
                <a:buFont typeface="Arial"/>
                <a:buChar char="•"/>
              </a:pPr>
              <a:r>
                <a:rPr lang="en-US" sz="2500" u="none">
                  <a:solidFill>
                    <a:srgbClr val="FFFFFF"/>
                  </a:solidFill>
                  <a:latin typeface="Clear Sans"/>
                </a:rPr>
                <a:t>A better conscious focus on mental health.</a:t>
              </a:r>
            </a:p>
            <a:p>
              <a:pPr algn="l">
                <a:lnSpc>
                  <a:spcPts val="3500"/>
                </a:lnSpc>
                <a:spcBef>
                  <a:spcPct val="0"/>
                </a:spcBef>
              </a:pPr>
              <a:endParaRPr lang="en-US" sz="2500" u="none">
                <a:solidFill>
                  <a:srgbClr val="FFFFFF"/>
                </a:solidFill>
                <a:latin typeface="Clear Sans"/>
              </a:endParaRPr>
            </a:p>
            <a:p>
              <a:pPr marL="539750" lvl="1" indent="-269875" algn="l">
                <a:lnSpc>
                  <a:spcPts val="3500"/>
                </a:lnSpc>
                <a:spcBef>
                  <a:spcPct val="0"/>
                </a:spcBef>
                <a:buFont typeface="Arial"/>
                <a:buChar char="•"/>
              </a:pPr>
              <a:r>
                <a:rPr lang="en-US" sz="2500" u="none">
                  <a:solidFill>
                    <a:srgbClr val="FFFFFF"/>
                  </a:solidFill>
                  <a:latin typeface="Clear Sans"/>
                </a:rPr>
                <a:t>Greater geographic distribution and representation of the workforce. </a:t>
              </a:r>
            </a:p>
          </p:txBody>
        </p:sp>
        <p:sp>
          <p:nvSpPr>
            <p:cNvPr id="4" name="TextBox 4"/>
            <p:cNvSpPr txBox="1"/>
            <p:nvPr/>
          </p:nvSpPr>
          <p:spPr>
            <a:xfrm>
              <a:off x="0" y="-9525"/>
              <a:ext cx="15149003" cy="1228725"/>
            </a:xfrm>
            <a:prstGeom prst="rect">
              <a:avLst/>
            </a:prstGeom>
          </p:spPr>
          <p:txBody>
            <a:bodyPr lIns="0" tIns="0" rIns="0" bIns="0" rtlCol="0" anchor="t">
              <a:spAutoFit/>
            </a:bodyPr>
            <a:lstStyle/>
            <a:p>
              <a:pPr marL="0" lvl="0" indent="0">
                <a:lnSpc>
                  <a:spcPts val="7200"/>
                </a:lnSpc>
              </a:pPr>
              <a:r>
                <a:rPr lang="en-US" sz="6000">
                  <a:solidFill>
                    <a:srgbClr val="FFFFFF"/>
                  </a:solidFill>
                  <a:latin typeface="Clear Sans Bold"/>
                </a:rPr>
                <a:t>What's Next in Tech Workspace</a:t>
              </a:r>
            </a:p>
          </p:txBody>
        </p:sp>
      </p:grpSp>
      <p:sp>
        <p:nvSpPr>
          <p:cNvPr id="5" name="Freeform 5"/>
          <p:cNvSpPr/>
          <p:nvPr/>
        </p:nvSpPr>
        <p:spPr>
          <a:xfrm>
            <a:off x="14423600" y="0"/>
            <a:ext cx="3864400" cy="10287000"/>
          </a:xfrm>
          <a:custGeom>
            <a:avLst/>
            <a:gdLst/>
            <a:ahLst/>
            <a:cxnLst/>
            <a:rect l="l" t="t" r="r" b="b"/>
            <a:pathLst>
              <a:path w="3864400" h="10287000">
                <a:moveTo>
                  <a:pt x="0" y="0"/>
                </a:moveTo>
                <a:lnTo>
                  <a:pt x="3864400" y="0"/>
                </a:lnTo>
                <a:lnTo>
                  <a:pt x="3864400" y="10287000"/>
                </a:lnTo>
                <a:lnTo>
                  <a:pt x="0" y="10287000"/>
                </a:lnTo>
                <a:lnTo>
                  <a:pt x="0" y="0"/>
                </a:lnTo>
                <a:close/>
              </a:path>
            </a:pathLst>
          </a:custGeom>
          <a:blipFill>
            <a:blip r:embed="rId2"/>
            <a:stretch>
              <a:fillRect l="-30516" r="-46949"/>
            </a:stretch>
          </a:blipFill>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71000">
              <a:srgbClr val="FFFFFF">
                <a:alpha val="79000"/>
              </a:srgbClr>
            </a:gs>
            <a:gs pos="45000">
              <a:srgbClr val="FFFFFF">
                <a:alpha val="50000"/>
              </a:srgbClr>
            </a:gs>
            <a:gs pos="0">
              <a:schemeClr val="bg1">
                <a:alpha val="0"/>
              </a:schemeClr>
            </a:gs>
            <a:gs pos="100000">
              <a:schemeClr val="bg1"/>
            </a:gs>
          </a:gsLst>
          <a:lin ang="0" scaled="1"/>
        </a:gradFill>
        <a:effectLst/>
      </p:bgPr>
    </p:bg>
    <p:spTree>
      <p:nvGrpSpPr>
        <p:cNvPr id="1" name=""/>
        <p:cNvGrpSpPr/>
        <p:nvPr/>
      </p:nvGrpSpPr>
      <p:grpSpPr>
        <a:xfrm>
          <a:off x="0" y="0"/>
          <a:ext cx="0" cy="0"/>
          <a:chOff x="0" y="0"/>
          <a:chExt cx="0" cy="0"/>
        </a:xfrm>
      </p:grpSpPr>
      <p:pic>
        <p:nvPicPr>
          <p:cNvPr id="1026" name="Picture 2" descr="he Beatles photo gallery - 239 high quality pics | ThePlace"/>
          <p:cNvPicPr>
            <a:picLocks noChangeAspect="1" noChangeArrowheads="1"/>
          </p:cNvPicPr>
          <p:nvPr/>
        </p:nvPicPr>
        <p:blipFill rotWithShape="1">
          <a:blip r:embed="rId2">
            <a:extLst>
              <a:ext uri="{28A0092B-C50C-407E-A947-70E740481C1C}">
                <a14:useLocalDpi xmlns:a14="http://schemas.microsoft.com/office/drawing/2010/main" val="0"/>
              </a:ext>
            </a:extLst>
          </a:blip>
          <a:srcRect r="7848"/>
          <a:stretch/>
        </p:blipFill>
        <p:spPr bwMode="auto">
          <a:xfrm>
            <a:off x="0" y="0"/>
            <a:ext cx="6858000" cy="10287000"/>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3"/>
          <p:cNvGrpSpPr/>
          <p:nvPr/>
        </p:nvGrpSpPr>
        <p:grpSpPr>
          <a:xfrm>
            <a:off x="8878661" y="1828800"/>
            <a:ext cx="8115300" cy="7220174"/>
            <a:chOff x="0" y="76200"/>
            <a:chExt cx="10820400" cy="9626898"/>
          </a:xfrm>
        </p:grpSpPr>
        <p:sp>
          <p:nvSpPr>
            <p:cNvPr id="4" name="TextBox 4"/>
            <p:cNvSpPr txBox="1"/>
            <p:nvPr/>
          </p:nvSpPr>
          <p:spPr>
            <a:xfrm>
              <a:off x="0" y="76200"/>
              <a:ext cx="10820400" cy="3429000"/>
            </a:xfrm>
            <a:prstGeom prst="rect">
              <a:avLst/>
            </a:prstGeom>
          </p:spPr>
          <p:txBody>
            <a:bodyPr lIns="0" tIns="0" rIns="0" bIns="0" rtlCol="0" anchor="t">
              <a:spAutoFit/>
            </a:bodyPr>
            <a:lstStyle/>
            <a:p>
              <a:pPr>
                <a:lnSpc>
                  <a:spcPts val="9900"/>
                </a:lnSpc>
              </a:pPr>
              <a:r>
                <a:rPr lang="en-US" sz="9000">
                  <a:solidFill>
                    <a:srgbClr val="132020"/>
                  </a:solidFill>
                  <a:latin typeface="Clear Sans Bold"/>
                </a:rPr>
                <a:t>Table of Contents</a:t>
              </a:r>
            </a:p>
          </p:txBody>
        </p:sp>
        <p:sp>
          <p:nvSpPr>
            <p:cNvPr id="5" name="TextBox 5"/>
            <p:cNvSpPr txBox="1"/>
            <p:nvPr/>
          </p:nvSpPr>
          <p:spPr>
            <a:xfrm>
              <a:off x="0" y="4173008"/>
              <a:ext cx="10820400" cy="720725"/>
            </a:xfrm>
            <a:prstGeom prst="rect">
              <a:avLst/>
            </a:prstGeom>
          </p:spPr>
          <p:txBody>
            <a:bodyPr lIns="0" tIns="0" rIns="0" bIns="0" rtlCol="0" anchor="t">
              <a:spAutoFit/>
            </a:bodyPr>
            <a:lstStyle/>
            <a:p>
              <a:pPr>
                <a:lnSpc>
                  <a:spcPts val="4200"/>
                </a:lnSpc>
              </a:pPr>
              <a:r>
                <a:rPr lang="en-US" sz="3500">
                  <a:solidFill>
                    <a:srgbClr val="3971A1"/>
                  </a:solidFill>
                  <a:latin typeface="Clear Sans Medium"/>
                </a:rPr>
                <a:t>Points for discussion:</a:t>
              </a:r>
            </a:p>
          </p:txBody>
        </p:sp>
        <p:sp>
          <p:nvSpPr>
            <p:cNvPr id="6" name="TextBox 6"/>
            <p:cNvSpPr txBox="1"/>
            <p:nvPr/>
          </p:nvSpPr>
          <p:spPr>
            <a:xfrm>
              <a:off x="0" y="5513917"/>
              <a:ext cx="10820400" cy="4189181"/>
            </a:xfrm>
            <a:prstGeom prst="rect">
              <a:avLst/>
            </a:prstGeom>
          </p:spPr>
          <p:txBody>
            <a:bodyPr lIns="0" tIns="0" rIns="0" bIns="0" rtlCol="0" anchor="t">
              <a:spAutoFit/>
            </a:bodyPr>
            <a:lstStyle/>
            <a:p>
              <a:pPr marL="539750" lvl="1" indent="-269875">
                <a:lnSpc>
                  <a:spcPts val="3500"/>
                </a:lnSpc>
                <a:buFont typeface="Arial"/>
                <a:buChar char="•"/>
              </a:pPr>
              <a:r>
                <a:rPr lang="en-US" sz="2500" dirty="0" smtClean="0">
                  <a:solidFill>
                    <a:srgbClr val="132020"/>
                  </a:solidFill>
                  <a:latin typeface="Clear Sans"/>
                </a:rPr>
                <a:t>Introduction</a:t>
              </a:r>
              <a:endParaRPr lang="en-US" sz="2500" dirty="0">
                <a:solidFill>
                  <a:srgbClr val="132020"/>
                </a:solidFill>
                <a:latin typeface="Clear Sans"/>
              </a:endParaRPr>
            </a:p>
            <a:p>
              <a:pPr marL="539750" lvl="1" indent="-269875">
                <a:lnSpc>
                  <a:spcPts val="3500"/>
                </a:lnSpc>
                <a:buFont typeface="Arial"/>
                <a:buChar char="•"/>
              </a:pPr>
              <a:r>
                <a:rPr lang="en-US" sz="2500" dirty="0" smtClean="0">
                  <a:solidFill>
                    <a:srgbClr val="132020"/>
                  </a:solidFill>
                  <a:latin typeface="Clear Sans"/>
                </a:rPr>
                <a:t>Data collection</a:t>
              </a:r>
              <a:endParaRPr lang="en-US" sz="2500" dirty="0">
                <a:solidFill>
                  <a:srgbClr val="132020"/>
                </a:solidFill>
                <a:latin typeface="Clear Sans"/>
              </a:endParaRPr>
            </a:p>
            <a:p>
              <a:pPr marL="539750" lvl="1" indent="-269875">
                <a:lnSpc>
                  <a:spcPts val="3500"/>
                </a:lnSpc>
                <a:buFont typeface="Arial"/>
                <a:buChar char="•"/>
              </a:pPr>
              <a:r>
                <a:rPr lang="en-US" sz="2500" dirty="0" smtClean="0">
                  <a:solidFill>
                    <a:srgbClr val="132020"/>
                  </a:solidFill>
                  <a:latin typeface="Clear Sans"/>
                </a:rPr>
                <a:t>Preprocessing</a:t>
              </a:r>
            </a:p>
            <a:p>
              <a:pPr marL="539750" lvl="1" indent="-269875">
                <a:lnSpc>
                  <a:spcPts val="3500"/>
                </a:lnSpc>
                <a:buFont typeface="Arial"/>
                <a:buChar char="•"/>
              </a:pPr>
              <a:r>
                <a:rPr lang="en-US" sz="2500" dirty="0" smtClean="0">
                  <a:solidFill>
                    <a:srgbClr val="132020"/>
                  </a:solidFill>
                  <a:latin typeface="Clear Sans"/>
                </a:rPr>
                <a:t>EDA</a:t>
              </a:r>
              <a:endParaRPr lang="en-US" sz="2500" dirty="0">
                <a:solidFill>
                  <a:srgbClr val="132020"/>
                </a:solidFill>
                <a:latin typeface="Clear Sans"/>
              </a:endParaRPr>
            </a:p>
            <a:p>
              <a:pPr marL="539750" lvl="1" indent="-269875">
                <a:lnSpc>
                  <a:spcPts val="3500"/>
                </a:lnSpc>
                <a:buFont typeface="Arial"/>
                <a:buChar char="•"/>
              </a:pPr>
              <a:r>
                <a:rPr lang="en-US" sz="2500" dirty="0" smtClean="0">
                  <a:solidFill>
                    <a:srgbClr val="132020"/>
                  </a:solidFill>
                  <a:latin typeface="Clear Sans"/>
                </a:rPr>
                <a:t>Modeling</a:t>
              </a:r>
              <a:endParaRPr lang="en-US" sz="2500" dirty="0">
                <a:solidFill>
                  <a:srgbClr val="132020"/>
                </a:solidFill>
                <a:latin typeface="Clear Sans"/>
              </a:endParaRPr>
            </a:p>
            <a:p>
              <a:pPr marL="539750" lvl="1" indent="-269875">
                <a:lnSpc>
                  <a:spcPts val="3500"/>
                </a:lnSpc>
                <a:buFont typeface="Arial"/>
                <a:buChar char="•"/>
              </a:pPr>
              <a:r>
                <a:rPr lang="en-US" sz="2500" dirty="0" smtClean="0">
                  <a:solidFill>
                    <a:srgbClr val="132020"/>
                  </a:solidFill>
                  <a:latin typeface="Clear Sans"/>
                </a:rPr>
                <a:t>Results</a:t>
              </a:r>
              <a:endParaRPr lang="en-US" sz="2500" dirty="0">
                <a:solidFill>
                  <a:srgbClr val="132020"/>
                </a:solidFill>
                <a:latin typeface="Clear Sans"/>
              </a:endParaRPr>
            </a:p>
            <a:p>
              <a:pPr marL="539750" lvl="1" indent="-269875">
                <a:lnSpc>
                  <a:spcPts val="3500"/>
                </a:lnSpc>
                <a:buFont typeface="Arial"/>
                <a:buChar char="•"/>
              </a:pPr>
              <a:r>
                <a:rPr lang="en-US" sz="2500" dirty="0" smtClean="0">
                  <a:solidFill>
                    <a:srgbClr val="132020"/>
                  </a:solidFill>
                  <a:latin typeface="Clear Sans"/>
                </a:rPr>
                <a:t>Conclusion</a:t>
              </a:r>
              <a:endParaRPr lang="en-US" sz="2500" dirty="0">
                <a:solidFill>
                  <a:srgbClr val="132020"/>
                </a:solidFill>
                <a:latin typeface="Clear Sans"/>
              </a:endParaRPr>
            </a:p>
          </p:txBody>
        </p:sp>
      </p:grpSp>
      <p:sp>
        <p:nvSpPr>
          <p:cNvPr id="8" name="Rectangle 7"/>
          <p:cNvSpPr/>
          <p:nvPr/>
        </p:nvSpPr>
        <p:spPr>
          <a:xfrm>
            <a:off x="2438400" y="0"/>
            <a:ext cx="4419600" cy="10287000"/>
          </a:xfrm>
          <a:prstGeom prst="rect">
            <a:avLst/>
          </a:prstGeom>
          <a:gradFill>
            <a:gsLst>
              <a:gs pos="77000">
                <a:srgbClr val="FFFFFF">
                  <a:alpha val="79000"/>
                </a:srgbClr>
              </a:gs>
              <a:gs pos="54000">
                <a:srgbClr val="FFFFFF">
                  <a:alpha val="50000"/>
                </a:srgbClr>
              </a:gs>
              <a:gs pos="0">
                <a:schemeClr val="bg1">
                  <a:alpha val="0"/>
                </a:schemeClr>
              </a:gs>
              <a:gs pos="97000">
                <a:schemeClr val="bg1"/>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132020"/>
        </a:solidFill>
        <a:effectLst/>
      </p:bgPr>
    </p:bg>
    <p:spTree>
      <p:nvGrpSpPr>
        <p:cNvPr id="1" name=""/>
        <p:cNvGrpSpPr/>
        <p:nvPr/>
      </p:nvGrpSpPr>
      <p:grpSpPr>
        <a:xfrm>
          <a:off x="0" y="0"/>
          <a:ext cx="0" cy="0"/>
          <a:chOff x="0" y="0"/>
          <a:chExt cx="0" cy="0"/>
        </a:xfrm>
      </p:grpSpPr>
      <p:grpSp>
        <p:nvGrpSpPr>
          <p:cNvPr id="2" name="Group 2"/>
          <p:cNvGrpSpPr/>
          <p:nvPr/>
        </p:nvGrpSpPr>
        <p:grpSpPr>
          <a:xfrm>
            <a:off x="2480750" y="3043141"/>
            <a:ext cx="13326499" cy="4200718"/>
            <a:chOff x="0" y="0"/>
            <a:chExt cx="17768666" cy="5600957"/>
          </a:xfrm>
        </p:grpSpPr>
        <p:sp>
          <p:nvSpPr>
            <p:cNvPr id="3" name="TextBox 3"/>
            <p:cNvSpPr txBox="1"/>
            <p:nvPr/>
          </p:nvSpPr>
          <p:spPr>
            <a:xfrm>
              <a:off x="0" y="95250"/>
              <a:ext cx="17768666" cy="3782483"/>
            </a:xfrm>
            <a:prstGeom prst="rect">
              <a:avLst/>
            </a:prstGeom>
          </p:spPr>
          <p:txBody>
            <a:bodyPr lIns="0" tIns="0" rIns="0" bIns="0" rtlCol="0" anchor="t">
              <a:spAutoFit/>
            </a:bodyPr>
            <a:lstStyle/>
            <a:p>
              <a:pPr algn="ctr">
                <a:lnSpc>
                  <a:spcPts val="10999"/>
                </a:lnSpc>
              </a:pPr>
              <a:r>
                <a:rPr lang="en-US" sz="9999" dirty="0">
                  <a:solidFill>
                    <a:srgbClr val="FFFFFF"/>
                  </a:solidFill>
                  <a:latin typeface="Clear Sans Bold"/>
                </a:rPr>
                <a:t>Do you have</a:t>
              </a:r>
            </a:p>
            <a:p>
              <a:pPr algn="ctr">
                <a:lnSpc>
                  <a:spcPts val="11000"/>
                </a:lnSpc>
              </a:pPr>
              <a:r>
                <a:rPr lang="en-US" sz="10000" dirty="0">
                  <a:solidFill>
                    <a:srgbClr val="FFFFFF"/>
                  </a:solidFill>
                  <a:latin typeface="Clear Sans Bold"/>
                </a:rPr>
                <a:t>any questions?</a:t>
              </a:r>
            </a:p>
          </p:txBody>
        </p:sp>
        <p:sp>
          <p:nvSpPr>
            <p:cNvPr id="4" name="TextBox 4"/>
            <p:cNvSpPr txBox="1"/>
            <p:nvPr/>
          </p:nvSpPr>
          <p:spPr>
            <a:xfrm>
              <a:off x="0" y="4934207"/>
              <a:ext cx="17768666" cy="666750"/>
            </a:xfrm>
            <a:prstGeom prst="rect">
              <a:avLst/>
            </a:prstGeom>
          </p:spPr>
          <p:txBody>
            <a:bodyPr lIns="0" tIns="0" rIns="0" bIns="0" rtlCol="0" anchor="t">
              <a:spAutoFit/>
            </a:bodyPr>
            <a:lstStyle/>
            <a:p>
              <a:pPr algn="ctr">
                <a:lnSpc>
                  <a:spcPts val="4200"/>
                </a:lnSpc>
              </a:pPr>
              <a:r>
                <a:rPr lang="en-US" sz="3000">
                  <a:solidFill>
                    <a:srgbClr val="FFFFFF"/>
                  </a:solidFill>
                  <a:latin typeface="Clear Sans"/>
                </a:rPr>
                <a:t>Send it to us! We hope you learned something new.</a:t>
              </a:r>
            </a:p>
          </p:txBody>
        </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132020"/>
        </a:solidFill>
        <a:effectLst/>
      </p:bgPr>
    </p:bg>
    <p:spTree>
      <p:nvGrpSpPr>
        <p:cNvPr id="1" name=""/>
        <p:cNvGrpSpPr/>
        <p:nvPr/>
      </p:nvGrpSpPr>
      <p:grpSpPr>
        <a:xfrm>
          <a:off x="0" y="0"/>
          <a:ext cx="0" cy="0"/>
          <a:chOff x="0" y="0"/>
          <a:chExt cx="0" cy="0"/>
        </a:xfrm>
      </p:grpSpPr>
      <p:grpSp>
        <p:nvGrpSpPr>
          <p:cNvPr id="2" name="Group 2"/>
          <p:cNvGrpSpPr/>
          <p:nvPr/>
        </p:nvGrpSpPr>
        <p:grpSpPr>
          <a:xfrm>
            <a:off x="1397501" y="4159325"/>
            <a:ext cx="5556988" cy="1968350"/>
            <a:chOff x="0" y="0"/>
            <a:chExt cx="7409318" cy="2624466"/>
          </a:xfrm>
        </p:grpSpPr>
        <p:sp>
          <p:nvSpPr>
            <p:cNvPr id="3" name="TextBox 3"/>
            <p:cNvSpPr txBox="1"/>
            <p:nvPr/>
          </p:nvSpPr>
          <p:spPr>
            <a:xfrm>
              <a:off x="0" y="47625"/>
              <a:ext cx="7409318" cy="1171575"/>
            </a:xfrm>
            <a:prstGeom prst="rect">
              <a:avLst/>
            </a:prstGeom>
          </p:spPr>
          <p:txBody>
            <a:bodyPr lIns="0" tIns="0" rIns="0" bIns="0" rtlCol="0" anchor="t">
              <a:spAutoFit/>
            </a:bodyPr>
            <a:lstStyle/>
            <a:p>
              <a:pPr>
                <a:lnSpc>
                  <a:spcPts val="6600"/>
                </a:lnSpc>
              </a:pPr>
              <a:r>
                <a:rPr lang="en-US" sz="6000">
                  <a:solidFill>
                    <a:srgbClr val="FFFFFF"/>
                  </a:solidFill>
                  <a:latin typeface="Clear Sans Bold"/>
                </a:rPr>
                <a:t>Free Icons</a:t>
              </a:r>
            </a:p>
          </p:txBody>
        </p:sp>
        <p:sp>
          <p:nvSpPr>
            <p:cNvPr id="4" name="TextBox 4"/>
            <p:cNvSpPr txBox="1"/>
            <p:nvPr/>
          </p:nvSpPr>
          <p:spPr>
            <a:xfrm>
              <a:off x="0" y="1587935"/>
              <a:ext cx="7409318" cy="1036532"/>
            </a:xfrm>
            <a:prstGeom prst="rect">
              <a:avLst/>
            </a:prstGeom>
          </p:spPr>
          <p:txBody>
            <a:bodyPr lIns="0" tIns="0" rIns="0" bIns="0" rtlCol="0" anchor="t">
              <a:spAutoFit/>
            </a:bodyPr>
            <a:lstStyle/>
            <a:p>
              <a:pPr>
                <a:lnSpc>
                  <a:spcPts val="3220"/>
                </a:lnSpc>
              </a:pPr>
              <a:r>
                <a:rPr lang="en-US" sz="2300">
                  <a:solidFill>
                    <a:srgbClr val="FFFFFF"/>
                  </a:solidFill>
                  <a:latin typeface="Clear Sans"/>
                </a:rPr>
                <a:t>Use these free recolorable icons</a:t>
              </a:r>
            </a:p>
            <a:p>
              <a:pPr>
                <a:lnSpc>
                  <a:spcPts val="3219"/>
                </a:lnSpc>
              </a:pPr>
              <a:r>
                <a:rPr lang="en-US" sz="2300">
                  <a:solidFill>
                    <a:srgbClr val="FFFFFF"/>
                  </a:solidFill>
                  <a:latin typeface="Clear Sans"/>
                </a:rPr>
                <a:t>and illustrations in your Canva design</a:t>
              </a:r>
            </a:p>
          </p:txBody>
        </p:sp>
      </p:grpSp>
      <p:sp>
        <p:nvSpPr>
          <p:cNvPr id="5" name="Freeform 5"/>
          <p:cNvSpPr/>
          <p:nvPr/>
        </p:nvSpPr>
        <p:spPr>
          <a:xfrm>
            <a:off x="8419321" y="1577144"/>
            <a:ext cx="667565" cy="481861"/>
          </a:xfrm>
          <a:custGeom>
            <a:avLst/>
            <a:gdLst/>
            <a:ahLst/>
            <a:cxnLst/>
            <a:rect l="l" t="t" r="r" b="b"/>
            <a:pathLst>
              <a:path w="667565" h="481861">
                <a:moveTo>
                  <a:pt x="0" y="0"/>
                </a:moveTo>
                <a:lnTo>
                  <a:pt x="667566" y="0"/>
                </a:lnTo>
                <a:lnTo>
                  <a:pt x="667566" y="481861"/>
                </a:lnTo>
                <a:lnTo>
                  <a:pt x="0" y="481861"/>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6" name="Freeform 6"/>
          <p:cNvSpPr/>
          <p:nvPr/>
        </p:nvSpPr>
        <p:spPr>
          <a:xfrm>
            <a:off x="10014126" y="1470289"/>
            <a:ext cx="529899" cy="695572"/>
          </a:xfrm>
          <a:custGeom>
            <a:avLst/>
            <a:gdLst/>
            <a:ahLst/>
            <a:cxnLst/>
            <a:rect l="l" t="t" r="r" b="b"/>
            <a:pathLst>
              <a:path w="529899" h="695572">
                <a:moveTo>
                  <a:pt x="0" y="0"/>
                </a:moveTo>
                <a:lnTo>
                  <a:pt x="529900" y="0"/>
                </a:lnTo>
                <a:lnTo>
                  <a:pt x="529900" y="695572"/>
                </a:lnTo>
                <a:lnTo>
                  <a:pt x="0" y="695572"/>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7" name="Freeform 7"/>
          <p:cNvSpPr/>
          <p:nvPr/>
        </p:nvSpPr>
        <p:spPr>
          <a:xfrm>
            <a:off x="11475900" y="1523716"/>
            <a:ext cx="600731" cy="588716"/>
          </a:xfrm>
          <a:custGeom>
            <a:avLst/>
            <a:gdLst/>
            <a:ahLst/>
            <a:cxnLst/>
            <a:rect l="l" t="t" r="r" b="b"/>
            <a:pathLst>
              <a:path w="600731" h="588716">
                <a:moveTo>
                  <a:pt x="0" y="0"/>
                </a:moveTo>
                <a:lnTo>
                  <a:pt x="600731" y="0"/>
                </a:lnTo>
                <a:lnTo>
                  <a:pt x="600731" y="588717"/>
                </a:lnTo>
                <a:lnTo>
                  <a:pt x="0" y="588717"/>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8" name="Freeform 8"/>
          <p:cNvSpPr/>
          <p:nvPr/>
        </p:nvSpPr>
        <p:spPr>
          <a:xfrm>
            <a:off x="14645524" y="1470289"/>
            <a:ext cx="464136" cy="695572"/>
          </a:xfrm>
          <a:custGeom>
            <a:avLst/>
            <a:gdLst/>
            <a:ahLst/>
            <a:cxnLst/>
            <a:rect l="l" t="t" r="r" b="b"/>
            <a:pathLst>
              <a:path w="464136" h="695572">
                <a:moveTo>
                  <a:pt x="0" y="0"/>
                </a:moveTo>
                <a:lnTo>
                  <a:pt x="464137" y="0"/>
                </a:lnTo>
                <a:lnTo>
                  <a:pt x="464137" y="695572"/>
                </a:lnTo>
                <a:lnTo>
                  <a:pt x="0" y="695572"/>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sp>
      <p:sp>
        <p:nvSpPr>
          <p:cNvPr id="9" name="Freeform 9"/>
          <p:cNvSpPr/>
          <p:nvPr/>
        </p:nvSpPr>
        <p:spPr>
          <a:xfrm>
            <a:off x="13046910" y="1519631"/>
            <a:ext cx="565415" cy="596887"/>
          </a:xfrm>
          <a:custGeom>
            <a:avLst/>
            <a:gdLst/>
            <a:ahLst/>
            <a:cxnLst/>
            <a:rect l="l" t="t" r="r" b="b"/>
            <a:pathLst>
              <a:path w="565415" h="596887">
                <a:moveTo>
                  <a:pt x="0" y="0"/>
                </a:moveTo>
                <a:lnTo>
                  <a:pt x="565415" y="0"/>
                </a:lnTo>
                <a:lnTo>
                  <a:pt x="565415" y="596887"/>
                </a:lnTo>
                <a:lnTo>
                  <a:pt x="0" y="596887"/>
                </a:lnTo>
                <a:lnTo>
                  <a:pt x="0" y="0"/>
                </a:lnTo>
                <a:close/>
              </a:path>
            </a:pathLst>
          </a:custGeom>
          <a:blipFill>
            <a:blip r:embed="rId10">
              <a:extLst>
                <a:ext uri="{96DAC541-7B7A-43D3-8B79-37D633B846F1}">
                  <asvg:svgBlip xmlns:asvg="http://schemas.microsoft.com/office/drawing/2016/SVG/main" xmlns="" r:embed="rId11"/>
                </a:ext>
              </a:extLst>
            </a:blip>
            <a:stretch>
              <a:fillRect/>
            </a:stretch>
          </a:blipFill>
        </p:spPr>
      </p:sp>
      <p:sp>
        <p:nvSpPr>
          <p:cNvPr id="10" name="Freeform 10"/>
          <p:cNvSpPr/>
          <p:nvPr/>
        </p:nvSpPr>
        <p:spPr>
          <a:xfrm>
            <a:off x="16099721" y="1470289"/>
            <a:ext cx="619692" cy="695572"/>
          </a:xfrm>
          <a:custGeom>
            <a:avLst/>
            <a:gdLst/>
            <a:ahLst/>
            <a:cxnLst/>
            <a:rect l="l" t="t" r="r" b="b"/>
            <a:pathLst>
              <a:path w="619692" h="695572">
                <a:moveTo>
                  <a:pt x="0" y="0"/>
                </a:moveTo>
                <a:lnTo>
                  <a:pt x="619692" y="0"/>
                </a:lnTo>
                <a:lnTo>
                  <a:pt x="619692" y="695572"/>
                </a:lnTo>
                <a:lnTo>
                  <a:pt x="0" y="695572"/>
                </a:lnTo>
                <a:lnTo>
                  <a:pt x="0" y="0"/>
                </a:lnTo>
                <a:close/>
              </a:path>
            </a:pathLst>
          </a:custGeom>
          <a:blipFill>
            <a:blip r:embed="rId12">
              <a:extLst>
                <a:ext uri="{96DAC541-7B7A-43D3-8B79-37D633B846F1}">
                  <asvg:svgBlip xmlns:asvg="http://schemas.microsoft.com/office/drawing/2016/SVG/main" xmlns="" r:embed="rId13"/>
                </a:ext>
              </a:extLst>
            </a:blip>
            <a:stretch>
              <a:fillRect/>
            </a:stretch>
          </a:blipFill>
        </p:spPr>
      </p:sp>
      <p:sp>
        <p:nvSpPr>
          <p:cNvPr id="11" name="Freeform 11"/>
          <p:cNvSpPr/>
          <p:nvPr/>
        </p:nvSpPr>
        <p:spPr>
          <a:xfrm>
            <a:off x="8413306" y="8206841"/>
            <a:ext cx="673581" cy="524168"/>
          </a:xfrm>
          <a:custGeom>
            <a:avLst/>
            <a:gdLst/>
            <a:ahLst/>
            <a:cxnLst/>
            <a:rect l="l" t="t" r="r" b="b"/>
            <a:pathLst>
              <a:path w="673581" h="524168">
                <a:moveTo>
                  <a:pt x="0" y="0"/>
                </a:moveTo>
                <a:lnTo>
                  <a:pt x="673581" y="0"/>
                </a:lnTo>
                <a:lnTo>
                  <a:pt x="673581" y="524169"/>
                </a:lnTo>
                <a:lnTo>
                  <a:pt x="0" y="524169"/>
                </a:lnTo>
                <a:lnTo>
                  <a:pt x="0" y="0"/>
                </a:lnTo>
                <a:close/>
              </a:path>
            </a:pathLst>
          </a:custGeom>
          <a:blipFill>
            <a:blip r:embed="rId14">
              <a:extLst>
                <a:ext uri="{96DAC541-7B7A-43D3-8B79-37D633B846F1}">
                  <asvg:svgBlip xmlns:asvg="http://schemas.microsoft.com/office/drawing/2016/SVG/main" xmlns="" r:embed="rId15"/>
                </a:ext>
              </a:extLst>
            </a:blip>
            <a:stretch>
              <a:fillRect/>
            </a:stretch>
          </a:blipFill>
        </p:spPr>
      </p:sp>
      <p:sp>
        <p:nvSpPr>
          <p:cNvPr id="12" name="Freeform 12"/>
          <p:cNvSpPr/>
          <p:nvPr/>
        </p:nvSpPr>
        <p:spPr>
          <a:xfrm>
            <a:off x="10139961" y="8121139"/>
            <a:ext cx="278229" cy="695572"/>
          </a:xfrm>
          <a:custGeom>
            <a:avLst/>
            <a:gdLst/>
            <a:ahLst/>
            <a:cxnLst/>
            <a:rect l="l" t="t" r="r" b="b"/>
            <a:pathLst>
              <a:path w="278229" h="695572">
                <a:moveTo>
                  <a:pt x="0" y="0"/>
                </a:moveTo>
                <a:lnTo>
                  <a:pt x="278229" y="0"/>
                </a:lnTo>
                <a:lnTo>
                  <a:pt x="278229" y="695572"/>
                </a:lnTo>
                <a:lnTo>
                  <a:pt x="0" y="695572"/>
                </a:lnTo>
                <a:lnTo>
                  <a:pt x="0" y="0"/>
                </a:lnTo>
                <a:close/>
              </a:path>
            </a:pathLst>
          </a:custGeom>
          <a:blipFill>
            <a:blip r:embed="rId16">
              <a:extLst>
                <a:ext uri="{96DAC541-7B7A-43D3-8B79-37D633B846F1}">
                  <asvg:svgBlip xmlns:asvg="http://schemas.microsoft.com/office/drawing/2016/SVG/main" xmlns="" r:embed="rId17"/>
                </a:ext>
              </a:extLst>
            </a:blip>
            <a:stretch>
              <a:fillRect/>
            </a:stretch>
          </a:blipFill>
        </p:spPr>
      </p:sp>
      <p:sp>
        <p:nvSpPr>
          <p:cNvPr id="13" name="Freeform 13"/>
          <p:cNvSpPr/>
          <p:nvPr/>
        </p:nvSpPr>
        <p:spPr>
          <a:xfrm>
            <a:off x="11418619" y="8224425"/>
            <a:ext cx="715293" cy="489001"/>
          </a:xfrm>
          <a:custGeom>
            <a:avLst/>
            <a:gdLst/>
            <a:ahLst/>
            <a:cxnLst/>
            <a:rect l="l" t="t" r="r" b="b"/>
            <a:pathLst>
              <a:path w="715293" h="489001">
                <a:moveTo>
                  <a:pt x="0" y="0"/>
                </a:moveTo>
                <a:lnTo>
                  <a:pt x="715293" y="0"/>
                </a:lnTo>
                <a:lnTo>
                  <a:pt x="715293" y="489001"/>
                </a:lnTo>
                <a:lnTo>
                  <a:pt x="0" y="489001"/>
                </a:lnTo>
                <a:lnTo>
                  <a:pt x="0" y="0"/>
                </a:lnTo>
                <a:close/>
              </a:path>
            </a:pathLst>
          </a:custGeom>
          <a:blipFill>
            <a:blip r:embed="rId18">
              <a:extLst>
                <a:ext uri="{96DAC541-7B7A-43D3-8B79-37D633B846F1}">
                  <asvg:svgBlip xmlns:asvg="http://schemas.microsoft.com/office/drawing/2016/SVG/main" xmlns="" r:embed="rId19"/>
                </a:ext>
              </a:extLst>
            </a:blip>
            <a:stretch>
              <a:fillRect/>
            </a:stretch>
          </a:blipFill>
        </p:spPr>
      </p:sp>
      <p:sp>
        <p:nvSpPr>
          <p:cNvPr id="14" name="Freeform 14"/>
          <p:cNvSpPr/>
          <p:nvPr/>
        </p:nvSpPr>
        <p:spPr>
          <a:xfrm>
            <a:off x="14581522" y="8174470"/>
            <a:ext cx="592140" cy="588910"/>
          </a:xfrm>
          <a:custGeom>
            <a:avLst/>
            <a:gdLst/>
            <a:ahLst/>
            <a:cxnLst/>
            <a:rect l="l" t="t" r="r" b="b"/>
            <a:pathLst>
              <a:path w="592140" h="588910">
                <a:moveTo>
                  <a:pt x="0" y="0"/>
                </a:moveTo>
                <a:lnTo>
                  <a:pt x="592141" y="0"/>
                </a:lnTo>
                <a:lnTo>
                  <a:pt x="592141" y="588911"/>
                </a:lnTo>
                <a:lnTo>
                  <a:pt x="0" y="588911"/>
                </a:lnTo>
                <a:lnTo>
                  <a:pt x="0" y="0"/>
                </a:lnTo>
                <a:close/>
              </a:path>
            </a:pathLst>
          </a:custGeom>
          <a:blipFill>
            <a:blip r:embed="rId20">
              <a:extLst>
                <a:ext uri="{96DAC541-7B7A-43D3-8B79-37D633B846F1}">
                  <asvg:svgBlip xmlns:asvg="http://schemas.microsoft.com/office/drawing/2016/SVG/main" xmlns="" r:embed="rId21"/>
                </a:ext>
              </a:extLst>
            </a:blip>
            <a:stretch>
              <a:fillRect/>
            </a:stretch>
          </a:blipFill>
        </p:spPr>
      </p:sp>
      <p:sp>
        <p:nvSpPr>
          <p:cNvPr id="15" name="Freeform 15"/>
          <p:cNvSpPr/>
          <p:nvPr/>
        </p:nvSpPr>
        <p:spPr>
          <a:xfrm>
            <a:off x="13202518" y="8121139"/>
            <a:ext cx="254200" cy="695572"/>
          </a:xfrm>
          <a:custGeom>
            <a:avLst/>
            <a:gdLst/>
            <a:ahLst/>
            <a:cxnLst/>
            <a:rect l="l" t="t" r="r" b="b"/>
            <a:pathLst>
              <a:path w="254200" h="695572">
                <a:moveTo>
                  <a:pt x="0" y="0"/>
                </a:moveTo>
                <a:lnTo>
                  <a:pt x="254200" y="0"/>
                </a:lnTo>
                <a:lnTo>
                  <a:pt x="254200" y="695572"/>
                </a:lnTo>
                <a:lnTo>
                  <a:pt x="0" y="695572"/>
                </a:lnTo>
                <a:lnTo>
                  <a:pt x="0" y="0"/>
                </a:lnTo>
                <a:close/>
              </a:path>
            </a:pathLst>
          </a:custGeom>
          <a:blipFill>
            <a:blip r:embed="rId22">
              <a:extLst>
                <a:ext uri="{96DAC541-7B7A-43D3-8B79-37D633B846F1}">
                  <asvg:svgBlip xmlns:asvg="http://schemas.microsoft.com/office/drawing/2016/SVG/main" xmlns="" r:embed="rId23"/>
                </a:ext>
              </a:extLst>
            </a:blip>
            <a:stretch>
              <a:fillRect/>
            </a:stretch>
          </a:blipFill>
        </p:spPr>
      </p:sp>
      <p:sp>
        <p:nvSpPr>
          <p:cNvPr id="16" name="Freeform 16"/>
          <p:cNvSpPr/>
          <p:nvPr/>
        </p:nvSpPr>
        <p:spPr>
          <a:xfrm>
            <a:off x="16099721" y="8170910"/>
            <a:ext cx="619692" cy="596031"/>
          </a:xfrm>
          <a:custGeom>
            <a:avLst/>
            <a:gdLst/>
            <a:ahLst/>
            <a:cxnLst/>
            <a:rect l="l" t="t" r="r" b="b"/>
            <a:pathLst>
              <a:path w="619692" h="596031">
                <a:moveTo>
                  <a:pt x="0" y="0"/>
                </a:moveTo>
                <a:lnTo>
                  <a:pt x="619692" y="0"/>
                </a:lnTo>
                <a:lnTo>
                  <a:pt x="619692" y="596031"/>
                </a:lnTo>
                <a:lnTo>
                  <a:pt x="0" y="596031"/>
                </a:lnTo>
                <a:lnTo>
                  <a:pt x="0" y="0"/>
                </a:lnTo>
                <a:close/>
              </a:path>
            </a:pathLst>
          </a:custGeom>
          <a:blipFill>
            <a:blip r:embed="rId24">
              <a:extLst>
                <a:ext uri="{96DAC541-7B7A-43D3-8B79-37D633B846F1}">
                  <asvg:svgBlip xmlns:asvg="http://schemas.microsoft.com/office/drawing/2016/SVG/main" xmlns="" r:embed="rId25"/>
                </a:ext>
              </a:extLst>
            </a:blip>
            <a:stretch>
              <a:fillRect/>
            </a:stretch>
          </a:blipFill>
        </p:spPr>
      </p:sp>
      <p:sp>
        <p:nvSpPr>
          <p:cNvPr id="17" name="Freeform 17"/>
          <p:cNvSpPr/>
          <p:nvPr/>
        </p:nvSpPr>
        <p:spPr>
          <a:xfrm>
            <a:off x="8552653" y="6458427"/>
            <a:ext cx="400902" cy="695572"/>
          </a:xfrm>
          <a:custGeom>
            <a:avLst/>
            <a:gdLst/>
            <a:ahLst/>
            <a:cxnLst/>
            <a:rect l="l" t="t" r="r" b="b"/>
            <a:pathLst>
              <a:path w="400902" h="695572">
                <a:moveTo>
                  <a:pt x="0" y="0"/>
                </a:moveTo>
                <a:lnTo>
                  <a:pt x="400902" y="0"/>
                </a:lnTo>
                <a:lnTo>
                  <a:pt x="400902" y="695572"/>
                </a:lnTo>
                <a:lnTo>
                  <a:pt x="0" y="695572"/>
                </a:lnTo>
                <a:lnTo>
                  <a:pt x="0" y="0"/>
                </a:lnTo>
                <a:close/>
              </a:path>
            </a:pathLst>
          </a:custGeom>
          <a:blipFill>
            <a:blip r:embed="rId26">
              <a:extLst>
                <a:ext uri="{96DAC541-7B7A-43D3-8B79-37D633B846F1}">
                  <asvg:svgBlip xmlns:asvg="http://schemas.microsoft.com/office/drawing/2016/SVG/main" xmlns="" r:embed="rId27"/>
                </a:ext>
              </a:extLst>
            </a:blip>
            <a:stretch>
              <a:fillRect/>
            </a:stretch>
          </a:blipFill>
        </p:spPr>
      </p:sp>
      <p:sp>
        <p:nvSpPr>
          <p:cNvPr id="18" name="Freeform 18"/>
          <p:cNvSpPr/>
          <p:nvPr/>
        </p:nvSpPr>
        <p:spPr>
          <a:xfrm>
            <a:off x="10036258" y="6458427"/>
            <a:ext cx="485636" cy="695572"/>
          </a:xfrm>
          <a:custGeom>
            <a:avLst/>
            <a:gdLst/>
            <a:ahLst/>
            <a:cxnLst/>
            <a:rect l="l" t="t" r="r" b="b"/>
            <a:pathLst>
              <a:path w="485636" h="695572">
                <a:moveTo>
                  <a:pt x="0" y="0"/>
                </a:moveTo>
                <a:lnTo>
                  <a:pt x="485636" y="0"/>
                </a:lnTo>
                <a:lnTo>
                  <a:pt x="485636" y="695572"/>
                </a:lnTo>
                <a:lnTo>
                  <a:pt x="0" y="695572"/>
                </a:lnTo>
                <a:lnTo>
                  <a:pt x="0" y="0"/>
                </a:lnTo>
                <a:close/>
              </a:path>
            </a:pathLst>
          </a:custGeom>
          <a:blipFill>
            <a:blip r:embed="rId28">
              <a:extLst>
                <a:ext uri="{96DAC541-7B7A-43D3-8B79-37D633B846F1}">
                  <asvg:svgBlip xmlns:asvg="http://schemas.microsoft.com/office/drawing/2016/SVG/main" xmlns="" r:embed="rId29"/>
                </a:ext>
              </a:extLst>
            </a:blip>
            <a:stretch>
              <a:fillRect/>
            </a:stretch>
          </a:blipFill>
        </p:spPr>
      </p:sp>
      <p:sp>
        <p:nvSpPr>
          <p:cNvPr id="19" name="Freeform 19"/>
          <p:cNvSpPr/>
          <p:nvPr/>
        </p:nvSpPr>
        <p:spPr>
          <a:xfrm>
            <a:off x="11515110" y="6458427"/>
            <a:ext cx="522311" cy="695572"/>
          </a:xfrm>
          <a:custGeom>
            <a:avLst/>
            <a:gdLst/>
            <a:ahLst/>
            <a:cxnLst/>
            <a:rect l="l" t="t" r="r" b="b"/>
            <a:pathLst>
              <a:path w="522311" h="695572">
                <a:moveTo>
                  <a:pt x="0" y="0"/>
                </a:moveTo>
                <a:lnTo>
                  <a:pt x="522311" y="0"/>
                </a:lnTo>
                <a:lnTo>
                  <a:pt x="522311" y="695572"/>
                </a:lnTo>
                <a:lnTo>
                  <a:pt x="0" y="695572"/>
                </a:lnTo>
                <a:lnTo>
                  <a:pt x="0" y="0"/>
                </a:lnTo>
                <a:close/>
              </a:path>
            </a:pathLst>
          </a:custGeom>
          <a:blipFill>
            <a:blip r:embed="rId30">
              <a:extLst>
                <a:ext uri="{96DAC541-7B7A-43D3-8B79-37D633B846F1}">
                  <asvg:svgBlip xmlns:asvg="http://schemas.microsoft.com/office/drawing/2016/SVG/main" xmlns="" r:embed="rId31"/>
                </a:ext>
              </a:extLst>
            </a:blip>
            <a:stretch>
              <a:fillRect/>
            </a:stretch>
          </a:blipFill>
        </p:spPr>
      </p:sp>
      <p:sp>
        <p:nvSpPr>
          <p:cNvPr id="20" name="Freeform 20"/>
          <p:cNvSpPr/>
          <p:nvPr/>
        </p:nvSpPr>
        <p:spPr>
          <a:xfrm>
            <a:off x="14609481" y="6458427"/>
            <a:ext cx="536223" cy="695572"/>
          </a:xfrm>
          <a:custGeom>
            <a:avLst/>
            <a:gdLst/>
            <a:ahLst/>
            <a:cxnLst/>
            <a:rect l="l" t="t" r="r" b="b"/>
            <a:pathLst>
              <a:path w="536223" h="695572">
                <a:moveTo>
                  <a:pt x="0" y="0"/>
                </a:moveTo>
                <a:lnTo>
                  <a:pt x="536223" y="0"/>
                </a:lnTo>
                <a:lnTo>
                  <a:pt x="536223" y="695572"/>
                </a:lnTo>
                <a:lnTo>
                  <a:pt x="0" y="695572"/>
                </a:lnTo>
                <a:lnTo>
                  <a:pt x="0" y="0"/>
                </a:lnTo>
                <a:close/>
              </a:path>
            </a:pathLst>
          </a:custGeom>
          <a:blipFill>
            <a:blip r:embed="rId32">
              <a:extLst>
                <a:ext uri="{96DAC541-7B7A-43D3-8B79-37D633B846F1}">
                  <asvg:svgBlip xmlns:asvg="http://schemas.microsoft.com/office/drawing/2016/SVG/main" xmlns="" r:embed="rId33"/>
                </a:ext>
              </a:extLst>
            </a:blip>
            <a:stretch>
              <a:fillRect/>
            </a:stretch>
          </a:blipFill>
        </p:spPr>
      </p:sp>
      <p:sp>
        <p:nvSpPr>
          <p:cNvPr id="21" name="Freeform 21"/>
          <p:cNvSpPr/>
          <p:nvPr/>
        </p:nvSpPr>
        <p:spPr>
          <a:xfrm>
            <a:off x="13176592" y="6458427"/>
            <a:ext cx="306052" cy="695572"/>
          </a:xfrm>
          <a:custGeom>
            <a:avLst/>
            <a:gdLst/>
            <a:ahLst/>
            <a:cxnLst/>
            <a:rect l="l" t="t" r="r" b="b"/>
            <a:pathLst>
              <a:path w="306052" h="695572">
                <a:moveTo>
                  <a:pt x="0" y="0"/>
                </a:moveTo>
                <a:lnTo>
                  <a:pt x="306051" y="0"/>
                </a:lnTo>
                <a:lnTo>
                  <a:pt x="306051" y="695572"/>
                </a:lnTo>
                <a:lnTo>
                  <a:pt x="0" y="695572"/>
                </a:lnTo>
                <a:lnTo>
                  <a:pt x="0" y="0"/>
                </a:lnTo>
                <a:close/>
              </a:path>
            </a:pathLst>
          </a:custGeom>
          <a:blipFill>
            <a:blip r:embed="rId34">
              <a:extLst>
                <a:ext uri="{96DAC541-7B7A-43D3-8B79-37D633B846F1}">
                  <asvg:svgBlip xmlns:asvg="http://schemas.microsoft.com/office/drawing/2016/SVG/main" xmlns="" r:embed="rId35"/>
                </a:ext>
              </a:extLst>
            </a:blip>
            <a:stretch>
              <a:fillRect/>
            </a:stretch>
          </a:blipFill>
        </p:spPr>
      </p:sp>
      <p:sp>
        <p:nvSpPr>
          <p:cNvPr id="22" name="Freeform 22"/>
          <p:cNvSpPr/>
          <p:nvPr/>
        </p:nvSpPr>
        <p:spPr>
          <a:xfrm>
            <a:off x="16138638" y="6535284"/>
            <a:ext cx="541858" cy="541858"/>
          </a:xfrm>
          <a:custGeom>
            <a:avLst/>
            <a:gdLst/>
            <a:ahLst/>
            <a:cxnLst/>
            <a:rect l="l" t="t" r="r" b="b"/>
            <a:pathLst>
              <a:path w="541858" h="541858">
                <a:moveTo>
                  <a:pt x="0" y="0"/>
                </a:moveTo>
                <a:lnTo>
                  <a:pt x="541858" y="0"/>
                </a:lnTo>
                <a:lnTo>
                  <a:pt x="541858" y="541858"/>
                </a:lnTo>
                <a:lnTo>
                  <a:pt x="0" y="541858"/>
                </a:lnTo>
                <a:lnTo>
                  <a:pt x="0" y="0"/>
                </a:lnTo>
                <a:close/>
              </a:path>
            </a:pathLst>
          </a:custGeom>
          <a:blipFill>
            <a:blip r:embed="rId36">
              <a:extLst>
                <a:ext uri="{96DAC541-7B7A-43D3-8B79-37D633B846F1}">
                  <asvg:svgBlip xmlns:asvg="http://schemas.microsoft.com/office/drawing/2016/SVG/main" xmlns="" r:embed="rId37"/>
                </a:ext>
              </a:extLst>
            </a:blip>
            <a:stretch>
              <a:fillRect/>
            </a:stretch>
          </a:blipFill>
        </p:spPr>
      </p:sp>
      <p:sp>
        <p:nvSpPr>
          <p:cNvPr id="23" name="Freeform 23"/>
          <p:cNvSpPr/>
          <p:nvPr/>
        </p:nvSpPr>
        <p:spPr>
          <a:xfrm>
            <a:off x="8439437" y="4837818"/>
            <a:ext cx="627333" cy="611365"/>
          </a:xfrm>
          <a:custGeom>
            <a:avLst/>
            <a:gdLst/>
            <a:ahLst/>
            <a:cxnLst/>
            <a:rect l="l" t="t" r="r" b="b"/>
            <a:pathLst>
              <a:path w="627333" h="611365">
                <a:moveTo>
                  <a:pt x="0" y="0"/>
                </a:moveTo>
                <a:lnTo>
                  <a:pt x="627334" y="0"/>
                </a:lnTo>
                <a:lnTo>
                  <a:pt x="627334" y="611364"/>
                </a:lnTo>
                <a:lnTo>
                  <a:pt x="0" y="611364"/>
                </a:lnTo>
                <a:lnTo>
                  <a:pt x="0" y="0"/>
                </a:lnTo>
                <a:close/>
              </a:path>
            </a:pathLst>
          </a:custGeom>
          <a:blipFill>
            <a:blip r:embed="rId38">
              <a:extLst>
                <a:ext uri="{96DAC541-7B7A-43D3-8B79-37D633B846F1}">
                  <asvg:svgBlip xmlns:asvg="http://schemas.microsoft.com/office/drawing/2016/SVG/main" xmlns="" r:embed="rId39"/>
                </a:ext>
              </a:extLst>
            </a:blip>
            <a:stretch>
              <a:fillRect/>
            </a:stretch>
          </a:blipFill>
        </p:spPr>
      </p:sp>
      <p:sp>
        <p:nvSpPr>
          <p:cNvPr id="24" name="Freeform 24"/>
          <p:cNvSpPr/>
          <p:nvPr/>
        </p:nvSpPr>
        <p:spPr>
          <a:xfrm>
            <a:off x="10023611" y="4795714"/>
            <a:ext cx="510929" cy="695572"/>
          </a:xfrm>
          <a:custGeom>
            <a:avLst/>
            <a:gdLst/>
            <a:ahLst/>
            <a:cxnLst/>
            <a:rect l="l" t="t" r="r" b="b"/>
            <a:pathLst>
              <a:path w="510929" h="695572">
                <a:moveTo>
                  <a:pt x="0" y="0"/>
                </a:moveTo>
                <a:lnTo>
                  <a:pt x="510930" y="0"/>
                </a:lnTo>
                <a:lnTo>
                  <a:pt x="510930" y="695572"/>
                </a:lnTo>
                <a:lnTo>
                  <a:pt x="0" y="695572"/>
                </a:lnTo>
                <a:lnTo>
                  <a:pt x="0" y="0"/>
                </a:lnTo>
                <a:close/>
              </a:path>
            </a:pathLst>
          </a:custGeom>
          <a:blipFill>
            <a:blip r:embed="rId40">
              <a:extLst>
                <a:ext uri="{96DAC541-7B7A-43D3-8B79-37D633B846F1}">
                  <asvg:svgBlip xmlns:asvg="http://schemas.microsoft.com/office/drawing/2016/SVG/main" xmlns="" r:embed="rId41"/>
                </a:ext>
              </a:extLst>
            </a:blip>
            <a:stretch>
              <a:fillRect/>
            </a:stretch>
          </a:blipFill>
        </p:spPr>
      </p:sp>
      <p:sp>
        <p:nvSpPr>
          <p:cNvPr id="25" name="Freeform 25"/>
          <p:cNvSpPr/>
          <p:nvPr/>
        </p:nvSpPr>
        <p:spPr>
          <a:xfrm>
            <a:off x="11467052" y="4795714"/>
            <a:ext cx="618427" cy="695572"/>
          </a:xfrm>
          <a:custGeom>
            <a:avLst/>
            <a:gdLst/>
            <a:ahLst/>
            <a:cxnLst/>
            <a:rect l="l" t="t" r="r" b="b"/>
            <a:pathLst>
              <a:path w="618427" h="695572">
                <a:moveTo>
                  <a:pt x="0" y="0"/>
                </a:moveTo>
                <a:lnTo>
                  <a:pt x="618427" y="0"/>
                </a:lnTo>
                <a:lnTo>
                  <a:pt x="618427" y="695572"/>
                </a:lnTo>
                <a:lnTo>
                  <a:pt x="0" y="695572"/>
                </a:lnTo>
                <a:lnTo>
                  <a:pt x="0" y="0"/>
                </a:lnTo>
                <a:close/>
              </a:path>
            </a:pathLst>
          </a:custGeom>
          <a:blipFill>
            <a:blip r:embed="rId42">
              <a:extLst>
                <a:ext uri="{96DAC541-7B7A-43D3-8B79-37D633B846F1}">
                  <asvg:svgBlip xmlns:asvg="http://schemas.microsoft.com/office/drawing/2016/SVG/main" xmlns="" r:embed="rId43"/>
                </a:ext>
              </a:extLst>
            </a:blip>
            <a:stretch>
              <a:fillRect/>
            </a:stretch>
          </a:blipFill>
        </p:spPr>
      </p:sp>
      <p:sp>
        <p:nvSpPr>
          <p:cNvPr id="26" name="Freeform 26"/>
          <p:cNvSpPr/>
          <p:nvPr/>
        </p:nvSpPr>
        <p:spPr>
          <a:xfrm>
            <a:off x="14605687" y="4795714"/>
            <a:ext cx="543811" cy="695572"/>
          </a:xfrm>
          <a:custGeom>
            <a:avLst/>
            <a:gdLst/>
            <a:ahLst/>
            <a:cxnLst/>
            <a:rect l="l" t="t" r="r" b="b"/>
            <a:pathLst>
              <a:path w="543811" h="695572">
                <a:moveTo>
                  <a:pt x="0" y="0"/>
                </a:moveTo>
                <a:lnTo>
                  <a:pt x="543811" y="0"/>
                </a:lnTo>
                <a:lnTo>
                  <a:pt x="543811" y="695572"/>
                </a:lnTo>
                <a:lnTo>
                  <a:pt x="0" y="695572"/>
                </a:lnTo>
                <a:lnTo>
                  <a:pt x="0" y="0"/>
                </a:lnTo>
                <a:close/>
              </a:path>
            </a:pathLst>
          </a:custGeom>
          <a:blipFill>
            <a:blip r:embed="rId44">
              <a:extLst>
                <a:ext uri="{96DAC541-7B7A-43D3-8B79-37D633B846F1}">
                  <asvg:svgBlip xmlns:asvg="http://schemas.microsoft.com/office/drawing/2016/SVG/main" xmlns="" r:embed="rId45"/>
                </a:ext>
              </a:extLst>
            </a:blip>
            <a:stretch>
              <a:fillRect/>
            </a:stretch>
          </a:blipFill>
        </p:spPr>
      </p:sp>
      <p:sp>
        <p:nvSpPr>
          <p:cNvPr id="27" name="Freeform 27"/>
          <p:cNvSpPr/>
          <p:nvPr/>
        </p:nvSpPr>
        <p:spPr>
          <a:xfrm>
            <a:off x="12968709" y="4852148"/>
            <a:ext cx="721818" cy="582704"/>
          </a:xfrm>
          <a:custGeom>
            <a:avLst/>
            <a:gdLst/>
            <a:ahLst/>
            <a:cxnLst/>
            <a:rect l="l" t="t" r="r" b="b"/>
            <a:pathLst>
              <a:path w="721818" h="582704">
                <a:moveTo>
                  <a:pt x="0" y="0"/>
                </a:moveTo>
                <a:lnTo>
                  <a:pt x="721817" y="0"/>
                </a:lnTo>
                <a:lnTo>
                  <a:pt x="721817" y="582704"/>
                </a:lnTo>
                <a:lnTo>
                  <a:pt x="0" y="582704"/>
                </a:lnTo>
                <a:lnTo>
                  <a:pt x="0" y="0"/>
                </a:lnTo>
                <a:close/>
              </a:path>
            </a:pathLst>
          </a:custGeom>
          <a:blipFill>
            <a:blip r:embed="rId46">
              <a:extLst>
                <a:ext uri="{96DAC541-7B7A-43D3-8B79-37D633B846F1}">
                  <asvg:svgBlip xmlns:asvg="http://schemas.microsoft.com/office/drawing/2016/SVG/main" xmlns="" r:embed="rId47"/>
                </a:ext>
              </a:extLst>
            </a:blip>
            <a:stretch>
              <a:fillRect/>
            </a:stretch>
          </a:blipFill>
        </p:spPr>
      </p:sp>
      <p:sp>
        <p:nvSpPr>
          <p:cNvPr id="28" name="Freeform 28"/>
          <p:cNvSpPr/>
          <p:nvPr/>
        </p:nvSpPr>
        <p:spPr>
          <a:xfrm>
            <a:off x="16064659" y="4898929"/>
            <a:ext cx="689816" cy="489142"/>
          </a:xfrm>
          <a:custGeom>
            <a:avLst/>
            <a:gdLst/>
            <a:ahLst/>
            <a:cxnLst/>
            <a:rect l="l" t="t" r="r" b="b"/>
            <a:pathLst>
              <a:path w="689816" h="489142">
                <a:moveTo>
                  <a:pt x="0" y="0"/>
                </a:moveTo>
                <a:lnTo>
                  <a:pt x="689816" y="0"/>
                </a:lnTo>
                <a:lnTo>
                  <a:pt x="689816" y="489142"/>
                </a:lnTo>
                <a:lnTo>
                  <a:pt x="0" y="489142"/>
                </a:lnTo>
                <a:lnTo>
                  <a:pt x="0" y="0"/>
                </a:lnTo>
                <a:close/>
              </a:path>
            </a:pathLst>
          </a:custGeom>
          <a:blipFill>
            <a:blip r:embed="rId48">
              <a:extLst>
                <a:ext uri="{96DAC541-7B7A-43D3-8B79-37D633B846F1}">
                  <asvg:svgBlip xmlns:asvg="http://schemas.microsoft.com/office/drawing/2016/SVG/main" xmlns="" r:embed="rId49"/>
                </a:ext>
              </a:extLst>
            </a:blip>
            <a:stretch>
              <a:fillRect/>
            </a:stretch>
          </a:blipFill>
        </p:spPr>
      </p:sp>
      <p:sp>
        <p:nvSpPr>
          <p:cNvPr id="29" name="Freeform 29"/>
          <p:cNvSpPr/>
          <p:nvPr/>
        </p:nvSpPr>
        <p:spPr>
          <a:xfrm>
            <a:off x="8366675" y="3133001"/>
            <a:ext cx="772858" cy="695572"/>
          </a:xfrm>
          <a:custGeom>
            <a:avLst/>
            <a:gdLst/>
            <a:ahLst/>
            <a:cxnLst/>
            <a:rect l="l" t="t" r="r" b="b"/>
            <a:pathLst>
              <a:path w="772858" h="695572">
                <a:moveTo>
                  <a:pt x="0" y="0"/>
                </a:moveTo>
                <a:lnTo>
                  <a:pt x="772858" y="0"/>
                </a:lnTo>
                <a:lnTo>
                  <a:pt x="772858" y="695572"/>
                </a:lnTo>
                <a:lnTo>
                  <a:pt x="0" y="695572"/>
                </a:lnTo>
                <a:lnTo>
                  <a:pt x="0" y="0"/>
                </a:lnTo>
                <a:close/>
              </a:path>
            </a:pathLst>
          </a:custGeom>
          <a:blipFill>
            <a:blip r:embed="rId50">
              <a:extLst>
                <a:ext uri="{96DAC541-7B7A-43D3-8B79-37D633B846F1}">
                  <asvg:svgBlip xmlns:asvg="http://schemas.microsoft.com/office/drawing/2016/SVG/main" xmlns="" r:embed="rId51"/>
                </a:ext>
              </a:extLst>
            </a:blip>
            <a:stretch>
              <a:fillRect/>
            </a:stretch>
          </a:blipFill>
        </p:spPr>
      </p:sp>
      <p:sp>
        <p:nvSpPr>
          <p:cNvPr id="30" name="Freeform 30"/>
          <p:cNvSpPr/>
          <p:nvPr/>
        </p:nvSpPr>
        <p:spPr>
          <a:xfrm>
            <a:off x="9974330" y="3167497"/>
            <a:ext cx="609492" cy="626581"/>
          </a:xfrm>
          <a:custGeom>
            <a:avLst/>
            <a:gdLst/>
            <a:ahLst/>
            <a:cxnLst/>
            <a:rect l="l" t="t" r="r" b="b"/>
            <a:pathLst>
              <a:path w="609492" h="626581">
                <a:moveTo>
                  <a:pt x="0" y="0"/>
                </a:moveTo>
                <a:lnTo>
                  <a:pt x="609492" y="0"/>
                </a:lnTo>
                <a:lnTo>
                  <a:pt x="609492" y="626581"/>
                </a:lnTo>
                <a:lnTo>
                  <a:pt x="0" y="626581"/>
                </a:lnTo>
                <a:lnTo>
                  <a:pt x="0" y="0"/>
                </a:lnTo>
                <a:close/>
              </a:path>
            </a:pathLst>
          </a:custGeom>
          <a:blipFill>
            <a:blip r:embed="rId52">
              <a:extLst>
                <a:ext uri="{96DAC541-7B7A-43D3-8B79-37D633B846F1}">
                  <asvg:svgBlip xmlns:asvg="http://schemas.microsoft.com/office/drawing/2016/SVG/main" xmlns="" r:embed="rId53"/>
                </a:ext>
              </a:extLst>
            </a:blip>
            <a:stretch>
              <a:fillRect/>
            </a:stretch>
          </a:blipFill>
        </p:spPr>
      </p:sp>
      <p:sp>
        <p:nvSpPr>
          <p:cNvPr id="31" name="Freeform 31"/>
          <p:cNvSpPr/>
          <p:nvPr/>
        </p:nvSpPr>
        <p:spPr>
          <a:xfrm>
            <a:off x="11452983" y="3167497"/>
            <a:ext cx="646566" cy="626581"/>
          </a:xfrm>
          <a:custGeom>
            <a:avLst/>
            <a:gdLst/>
            <a:ahLst/>
            <a:cxnLst/>
            <a:rect l="l" t="t" r="r" b="b"/>
            <a:pathLst>
              <a:path w="646566" h="626581">
                <a:moveTo>
                  <a:pt x="0" y="0"/>
                </a:moveTo>
                <a:lnTo>
                  <a:pt x="646565" y="0"/>
                </a:lnTo>
                <a:lnTo>
                  <a:pt x="646565" y="626581"/>
                </a:lnTo>
                <a:lnTo>
                  <a:pt x="0" y="626581"/>
                </a:lnTo>
                <a:lnTo>
                  <a:pt x="0" y="0"/>
                </a:lnTo>
                <a:close/>
              </a:path>
            </a:pathLst>
          </a:custGeom>
          <a:blipFill>
            <a:blip r:embed="rId54">
              <a:extLst>
                <a:ext uri="{96DAC541-7B7A-43D3-8B79-37D633B846F1}">
                  <asvg:svgBlip xmlns:asvg="http://schemas.microsoft.com/office/drawing/2016/SVG/main" xmlns="" r:embed="rId55"/>
                </a:ext>
              </a:extLst>
            </a:blip>
            <a:stretch>
              <a:fillRect/>
            </a:stretch>
          </a:blipFill>
        </p:spPr>
      </p:sp>
      <p:sp>
        <p:nvSpPr>
          <p:cNvPr id="32" name="Freeform 32"/>
          <p:cNvSpPr/>
          <p:nvPr/>
        </p:nvSpPr>
        <p:spPr>
          <a:xfrm>
            <a:off x="14525323" y="3133001"/>
            <a:ext cx="704539" cy="695572"/>
          </a:xfrm>
          <a:custGeom>
            <a:avLst/>
            <a:gdLst/>
            <a:ahLst/>
            <a:cxnLst/>
            <a:rect l="l" t="t" r="r" b="b"/>
            <a:pathLst>
              <a:path w="704539" h="695572">
                <a:moveTo>
                  <a:pt x="0" y="0"/>
                </a:moveTo>
                <a:lnTo>
                  <a:pt x="704539" y="0"/>
                </a:lnTo>
                <a:lnTo>
                  <a:pt x="704539" y="695572"/>
                </a:lnTo>
                <a:lnTo>
                  <a:pt x="0" y="695572"/>
                </a:lnTo>
                <a:lnTo>
                  <a:pt x="0" y="0"/>
                </a:lnTo>
                <a:close/>
              </a:path>
            </a:pathLst>
          </a:custGeom>
          <a:blipFill>
            <a:blip r:embed="rId56">
              <a:extLst>
                <a:ext uri="{96DAC541-7B7A-43D3-8B79-37D633B846F1}">
                  <asvg:svgBlip xmlns:asvg="http://schemas.microsoft.com/office/drawing/2016/SVG/main" xmlns="" r:embed="rId57"/>
                </a:ext>
              </a:extLst>
            </a:blip>
            <a:stretch>
              <a:fillRect/>
            </a:stretch>
          </a:blipFill>
        </p:spPr>
      </p:sp>
      <p:sp>
        <p:nvSpPr>
          <p:cNvPr id="33" name="Freeform 33"/>
          <p:cNvSpPr/>
          <p:nvPr/>
        </p:nvSpPr>
        <p:spPr>
          <a:xfrm>
            <a:off x="13069094" y="3133001"/>
            <a:ext cx="521047" cy="695572"/>
          </a:xfrm>
          <a:custGeom>
            <a:avLst/>
            <a:gdLst/>
            <a:ahLst/>
            <a:cxnLst/>
            <a:rect l="l" t="t" r="r" b="b"/>
            <a:pathLst>
              <a:path w="521047" h="695572">
                <a:moveTo>
                  <a:pt x="0" y="0"/>
                </a:moveTo>
                <a:lnTo>
                  <a:pt x="521047" y="0"/>
                </a:lnTo>
                <a:lnTo>
                  <a:pt x="521047" y="695572"/>
                </a:lnTo>
                <a:lnTo>
                  <a:pt x="0" y="695572"/>
                </a:lnTo>
                <a:lnTo>
                  <a:pt x="0" y="0"/>
                </a:lnTo>
                <a:close/>
              </a:path>
            </a:pathLst>
          </a:custGeom>
          <a:blipFill>
            <a:blip r:embed="rId58">
              <a:extLst>
                <a:ext uri="{96DAC541-7B7A-43D3-8B79-37D633B846F1}">
                  <asvg:svgBlip xmlns:asvg="http://schemas.microsoft.com/office/drawing/2016/SVG/main" xmlns="" r:embed="rId59"/>
                </a:ext>
              </a:extLst>
            </a:blip>
            <a:stretch>
              <a:fillRect/>
            </a:stretch>
          </a:blipFill>
        </p:spPr>
      </p:sp>
      <p:sp>
        <p:nvSpPr>
          <p:cNvPr id="34" name="Freeform 34"/>
          <p:cNvSpPr/>
          <p:nvPr/>
        </p:nvSpPr>
        <p:spPr>
          <a:xfrm>
            <a:off x="16181293" y="3133001"/>
            <a:ext cx="456548" cy="695572"/>
          </a:xfrm>
          <a:custGeom>
            <a:avLst/>
            <a:gdLst/>
            <a:ahLst/>
            <a:cxnLst/>
            <a:rect l="l" t="t" r="r" b="b"/>
            <a:pathLst>
              <a:path w="456548" h="695572">
                <a:moveTo>
                  <a:pt x="0" y="0"/>
                </a:moveTo>
                <a:lnTo>
                  <a:pt x="456548" y="0"/>
                </a:lnTo>
                <a:lnTo>
                  <a:pt x="456548" y="695572"/>
                </a:lnTo>
                <a:lnTo>
                  <a:pt x="0" y="695572"/>
                </a:lnTo>
                <a:lnTo>
                  <a:pt x="0" y="0"/>
                </a:lnTo>
                <a:close/>
              </a:path>
            </a:pathLst>
          </a:custGeom>
          <a:blipFill>
            <a:blip r:embed="rId60">
              <a:extLst>
                <a:ext uri="{96DAC541-7B7A-43D3-8B79-37D633B846F1}">
                  <asvg:svgBlip xmlns:asvg="http://schemas.microsoft.com/office/drawing/2016/SVG/main" xmlns="" r:embed="rId61"/>
                </a:ext>
              </a:extLst>
            </a:blip>
            <a:stretch>
              <a:fillRect/>
            </a:stretch>
          </a:blipFill>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rcRect/>
            <a:stretch>
              <a:fillRect t="-123" b="-18395"/>
            </a:stretch>
          </a:blipFill>
        </p:spPr>
      </p:sp>
      <p:sp>
        <p:nvSpPr>
          <p:cNvPr id="6" name="Rectangle 5"/>
          <p:cNvSpPr/>
          <p:nvPr/>
        </p:nvSpPr>
        <p:spPr>
          <a:xfrm>
            <a:off x="0" y="0"/>
            <a:ext cx="18288000" cy="10287000"/>
          </a:xfrm>
          <a:prstGeom prst="rect">
            <a:avLst/>
          </a:prstGeom>
          <a:solidFill>
            <a:schemeClr val="tx1">
              <a:alpha val="6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3"/>
          <p:cNvGrpSpPr/>
          <p:nvPr/>
        </p:nvGrpSpPr>
        <p:grpSpPr>
          <a:xfrm>
            <a:off x="2851377" y="1840956"/>
            <a:ext cx="12585246" cy="6722028"/>
            <a:chOff x="0" y="76200"/>
            <a:chExt cx="16780329" cy="8962703"/>
          </a:xfrm>
        </p:grpSpPr>
        <p:sp>
          <p:nvSpPr>
            <p:cNvPr id="4" name="TextBox 4"/>
            <p:cNvSpPr txBox="1"/>
            <p:nvPr/>
          </p:nvSpPr>
          <p:spPr>
            <a:xfrm>
              <a:off x="0" y="76200"/>
              <a:ext cx="16780329" cy="5078313"/>
            </a:xfrm>
            <a:prstGeom prst="rect">
              <a:avLst/>
            </a:prstGeom>
          </p:spPr>
          <p:txBody>
            <a:bodyPr lIns="0" tIns="0" rIns="0" bIns="0" rtlCol="0" anchor="t">
              <a:spAutoFit/>
            </a:bodyPr>
            <a:lstStyle/>
            <a:p>
              <a:pPr algn="ctr">
                <a:lnSpc>
                  <a:spcPts val="9900"/>
                </a:lnSpc>
              </a:pPr>
              <a:r>
                <a:rPr lang="en-US" sz="9000" dirty="0" smtClean="0">
                  <a:solidFill>
                    <a:srgbClr val="FFFFFF"/>
                  </a:solidFill>
                  <a:latin typeface="Clear Sans Bold"/>
                </a:rPr>
                <a:t>Are there patterns or trends in the Beatles songwriting and composition?</a:t>
              </a:r>
              <a:endParaRPr lang="en-US" sz="9000" dirty="0">
                <a:solidFill>
                  <a:srgbClr val="FFFFFF"/>
                </a:solidFill>
                <a:latin typeface="Clear Sans Bold"/>
              </a:endParaRPr>
            </a:p>
          </p:txBody>
        </p:sp>
        <p:sp>
          <p:nvSpPr>
            <p:cNvPr id="5" name="TextBox 5"/>
            <p:cNvSpPr txBox="1"/>
            <p:nvPr/>
          </p:nvSpPr>
          <p:spPr>
            <a:xfrm>
              <a:off x="0" y="5961138"/>
              <a:ext cx="16780329" cy="3077765"/>
            </a:xfrm>
            <a:prstGeom prst="rect">
              <a:avLst/>
            </a:prstGeom>
          </p:spPr>
          <p:txBody>
            <a:bodyPr lIns="0" tIns="0" rIns="0" bIns="0" rtlCol="0" anchor="t">
              <a:spAutoFit/>
            </a:bodyPr>
            <a:lstStyle/>
            <a:p>
              <a:pPr algn="ctr">
                <a:lnSpc>
                  <a:spcPts val="3640"/>
                </a:lnSpc>
              </a:pPr>
              <a:r>
                <a:rPr lang="en-US" sz="2600" dirty="0">
                  <a:solidFill>
                    <a:srgbClr val="FFFFFF"/>
                  </a:solidFill>
                  <a:latin typeface="Clear Sans"/>
                </a:rPr>
                <a:t>Emerging from 1960s Liverpool, The Beatles reshaped music with their innovative style. Lennon's depth, McCartney's melodies, Harrison's spirituality, and Starr's rhythmic flair combined to create an unparalleled legacy</a:t>
              </a:r>
              <a:r>
                <a:rPr lang="en-US" sz="2600" dirty="0" smtClean="0">
                  <a:solidFill>
                    <a:srgbClr val="FFFFFF"/>
                  </a:solidFill>
                  <a:latin typeface="Clear Sans"/>
                </a:rPr>
                <a:t>.</a:t>
              </a:r>
            </a:p>
            <a:p>
              <a:pPr algn="ctr">
                <a:lnSpc>
                  <a:spcPts val="3640"/>
                </a:lnSpc>
              </a:pPr>
              <a:r>
                <a:rPr lang="en-US" sz="2600" dirty="0" smtClean="0">
                  <a:solidFill>
                    <a:srgbClr val="FFFFFF"/>
                  </a:solidFill>
                  <a:latin typeface="Clear Sans"/>
                </a:rPr>
                <a:t>Can we identify quantifiable trends on their composition complexity over time?</a:t>
              </a:r>
            </a:p>
            <a:p>
              <a:pPr algn="ctr">
                <a:lnSpc>
                  <a:spcPts val="3640"/>
                </a:lnSpc>
              </a:pPr>
              <a:r>
                <a:rPr lang="en-US" sz="2600" dirty="0" smtClean="0">
                  <a:solidFill>
                    <a:srgbClr val="FFFFFF"/>
                  </a:solidFill>
                  <a:latin typeface="Clear Sans"/>
                </a:rPr>
                <a:t>Can we predict the main composer of a song based on its attributes?</a:t>
              </a:r>
              <a:endParaRPr lang="en-US" sz="2600" dirty="0">
                <a:solidFill>
                  <a:srgbClr val="FFFFFF"/>
                </a:solidFill>
                <a:latin typeface="Clear Sans"/>
              </a:endParaRPr>
            </a:p>
          </p:txBody>
        </p:sp>
      </p:gr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tunning &quot;Beatles Artwork&quot; Artwork For Sale on Fine Art Prints"/>
          <p:cNvPicPr>
            <a:picLocks noChangeAspect="1" noChangeArrowheads="1"/>
          </p:cNvPicPr>
          <p:nvPr/>
        </p:nvPicPr>
        <p:blipFill rotWithShape="1">
          <a:blip r:embed="rId2">
            <a:extLst>
              <a:ext uri="{28A0092B-C50C-407E-A947-70E740481C1C}">
                <a14:useLocalDpi xmlns:a14="http://schemas.microsoft.com/office/drawing/2010/main" val="0"/>
              </a:ext>
            </a:extLst>
          </a:blip>
          <a:srcRect t="39520"/>
          <a:stretch/>
        </p:blipFill>
        <p:spPr bwMode="auto">
          <a:xfrm>
            <a:off x="0" y="0"/>
            <a:ext cx="18288000" cy="3538276"/>
          </a:xfrm>
          <a:prstGeom prst="rect">
            <a:avLst/>
          </a:prstGeom>
          <a:noFill/>
          <a:extLst>
            <a:ext uri="{909E8E84-426E-40DD-AFC4-6F175D3DCCD1}">
              <a14:hiddenFill xmlns:a14="http://schemas.microsoft.com/office/drawing/2010/main">
                <a:solidFill>
                  <a:srgbClr val="FFFFFF"/>
                </a:solidFill>
              </a14:hiddenFill>
            </a:ext>
          </a:extLst>
        </p:spPr>
      </p:pic>
      <p:sp>
        <p:nvSpPr>
          <p:cNvPr id="29" name="Rectangle 28"/>
          <p:cNvSpPr/>
          <p:nvPr/>
        </p:nvSpPr>
        <p:spPr>
          <a:xfrm>
            <a:off x="0" y="0"/>
            <a:ext cx="18288000" cy="3538276"/>
          </a:xfrm>
          <a:prstGeom prst="rect">
            <a:avLst/>
          </a:prstGeom>
          <a:solidFill>
            <a:schemeClr val="tx1">
              <a:lumMod val="65000"/>
              <a:lumOff val="3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2"/>
          <p:cNvGrpSpPr/>
          <p:nvPr/>
        </p:nvGrpSpPr>
        <p:grpSpPr>
          <a:xfrm>
            <a:off x="1349171" y="5086350"/>
            <a:ext cx="2326058" cy="3300594"/>
            <a:chOff x="0" y="-76200"/>
            <a:chExt cx="3101411" cy="4400793"/>
          </a:xfrm>
        </p:grpSpPr>
        <p:sp>
          <p:nvSpPr>
            <p:cNvPr id="3" name="TextBox 3"/>
            <p:cNvSpPr txBox="1"/>
            <p:nvPr/>
          </p:nvSpPr>
          <p:spPr>
            <a:xfrm>
              <a:off x="0" y="-76200"/>
              <a:ext cx="3101411" cy="783167"/>
            </a:xfrm>
            <a:prstGeom prst="rect">
              <a:avLst/>
            </a:prstGeom>
          </p:spPr>
          <p:txBody>
            <a:bodyPr lIns="0" tIns="0" rIns="0" bIns="0" rtlCol="0" anchor="t">
              <a:spAutoFit/>
            </a:bodyPr>
            <a:lstStyle/>
            <a:p>
              <a:pPr>
                <a:lnSpc>
                  <a:spcPts val="4900"/>
                </a:lnSpc>
              </a:pPr>
              <a:r>
                <a:rPr lang="en-US" sz="3500">
                  <a:solidFill>
                    <a:srgbClr val="132020"/>
                  </a:solidFill>
                  <a:latin typeface="Clear Sans Bold"/>
                </a:rPr>
                <a:t>Step 1</a:t>
              </a:r>
            </a:p>
          </p:txBody>
        </p:sp>
        <p:sp>
          <p:nvSpPr>
            <p:cNvPr id="4" name="TextBox 4"/>
            <p:cNvSpPr txBox="1"/>
            <p:nvPr/>
          </p:nvSpPr>
          <p:spPr>
            <a:xfrm>
              <a:off x="0" y="2939598"/>
              <a:ext cx="3101411" cy="1384995"/>
            </a:xfrm>
            <a:prstGeom prst="rect">
              <a:avLst/>
            </a:prstGeom>
          </p:spPr>
          <p:txBody>
            <a:bodyPr lIns="0" tIns="0" rIns="0" bIns="0" rtlCol="0" anchor="t">
              <a:spAutoFit/>
            </a:bodyPr>
            <a:lstStyle/>
            <a:p>
              <a:pPr>
                <a:lnSpc>
                  <a:spcPts val="2660"/>
                </a:lnSpc>
              </a:pPr>
              <a:r>
                <a:rPr lang="en-US" sz="1900" dirty="0" smtClean="0">
                  <a:solidFill>
                    <a:srgbClr val="132020"/>
                  </a:solidFill>
                  <a:latin typeface="Clear Sans"/>
                </a:rPr>
                <a:t>Including main composer, album and release year</a:t>
              </a:r>
              <a:endParaRPr lang="en-US" sz="1900" dirty="0">
                <a:solidFill>
                  <a:srgbClr val="132020"/>
                </a:solidFill>
                <a:latin typeface="Clear Sans"/>
              </a:endParaRPr>
            </a:p>
          </p:txBody>
        </p:sp>
        <p:sp>
          <p:nvSpPr>
            <p:cNvPr id="5" name="TextBox 5"/>
            <p:cNvSpPr txBox="1"/>
            <p:nvPr/>
          </p:nvSpPr>
          <p:spPr>
            <a:xfrm>
              <a:off x="0" y="1439926"/>
              <a:ext cx="3101411" cy="1147494"/>
            </a:xfrm>
            <a:prstGeom prst="rect">
              <a:avLst/>
            </a:prstGeom>
          </p:spPr>
          <p:txBody>
            <a:bodyPr lIns="0" tIns="0" rIns="0" bIns="0" rtlCol="0" anchor="t">
              <a:spAutoFit/>
            </a:bodyPr>
            <a:lstStyle/>
            <a:p>
              <a:pPr marL="0" lvl="1" indent="0" algn="l">
                <a:lnSpc>
                  <a:spcPts val="3500"/>
                </a:lnSpc>
                <a:spcBef>
                  <a:spcPct val="0"/>
                </a:spcBef>
              </a:pPr>
              <a:r>
                <a:rPr lang="en-US" sz="2500" dirty="0" smtClean="0">
                  <a:solidFill>
                    <a:srgbClr val="132020"/>
                  </a:solidFill>
                  <a:latin typeface="Clear Sans"/>
                </a:rPr>
                <a:t>List of all Beatles songs.</a:t>
              </a:r>
              <a:endParaRPr lang="en-US" sz="2500" dirty="0">
                <a:solidFill>
                  <a:srgbClr val="132020"/>
                </a:solidFill>
                <a:latin typeface="Clear Sans"/>
              </a:endParaRPr>
            </a:p>
          </p:txBody>
        </p:sp>
        <p:sp>
          <p:nvSpPr>
            <p:cNvPr id="6" name="AutoShape 6"/>
            <p:cNvSpPr/>
            <p:nvPr/>
          </p:nvSpPr>
          <p:spPr>
            <a:xfrm>
              <a:off x="0" y="1095671"/>
              <a:ext cx="3101411" cy="0"/>
            </a:xfrm>
            <a:prstGeom prst="line">
              <a:avLst/>
            </a:prstGeom>
            <a:ln w="12700" cap="rnd">
              <a:solidFill>
                <a:srgbClr val="132020"/>
              </a:solidFill>
              <a:prstDash val="solid"/>
              <a:headEnd type="none" w="sm" len="sm"/>
              <a:tailEnd type="none" w="sm" len="sm"/>
            </a:ln>
          </p:spPr>
        </p:sp>
      </p:grpSp>
      <p:grpSp>
        <p:nvGrpSpPr>
          <p:cNvPr id="7" name="Group 7"/>
          <p:cNvGrpSpPr/>
          <p:nvPr/>
        </p:nvGrpSpPr>
        <p:grpSpPr>
          <a:xfrm>
            <a:off x="4665071" y="5086350"/>
            <a:ext cx="2326058" cy="3300594"/>
            <a:chOff x="0" y="-76200"/>
            <a:chExt cx="3101411" cy="4400793"/>
          </a:xfrm>
        </p:grpSpPr>
        <p:sp>
          <p:nvSpPr>
            <p:cNvPr id="8" name="TextBox 8"/>
            <p:cNvSpPr txBox="1"/>
            <p:nvPr/>
          </p:nvSpPr>
          <p:spPr>
            <a:xfrm>
              <a:off x="0" y="-76200"/>
              <a:ext cx="3101411" cy="783167"/>
            </a:xfrm>
            <a:prstGeom prst="rect">
              <a:avLst/>
            </a:prstGeom>
          </p:spPr>
          <p:txBody>
            <a:bodyPr lIns="0" tIns="0" rIns="0" bIns="0" rtlCol="0" anchor="t">
              <a:spAutoFit/>
            </a:bodyPr>
            <a:lstStyle/>
            <a:p>
              <a:pPr>
                <a:lnSpc>
                  <a:spcPts val="4900"/>
                </a:lnSpc>
              </a:pPr>
              <a:r>
                <a:rPr lang="en-US" sz="3500">
                  <a:solidFill>
                    <a:srgbClr val="132020"/>
                  </a:solidFill>
                  <a:latin typeface="Clear Sans Bold"/>
                </a:rPr>
                <a:t>Step 2</a:t>
              </a:r>
            </a:p>
          </p:txBody>
        </p:sp>
        <p:sp>
          <p:nvSpPr>
            <p:cNvPr id="9" name="TextBox 9"/>
            <p:cNvSpPr txBox="1"/>
            <p:nvPr/>
          </p:nvSpPr>
          <p:spPr>
            <a:xfrm>
              <a:off x="0" y="2939598"/>
              <a:ext cx="3101411" cy="1384995"/>
            </a:xfrm>
            <a:prstGeom prst="rect">
              <a:avLst/>
            </a:prstGeom>
          </p:spPr>
          <p:txBody>
            <a:bodyPr lIns="0" tIns="0" rIns="0" bIns="0" rtlCol="0" anchor="t">
              <a:spAutoFit/>
            </a:bodyPr>
            <a:lstStyle/>
            <a:p>
              <a:pPr>
                <a:lnSpc>
                  <a:spcPts val="2660"/>
                </a:lnSpc>
              </a:pPr>
              <a:r>
                <a:rPr lang="en-US" sz="1900" dirty="0" smtClean="0">
                  <a:solidFill>
                    <a:srgbClr val="132020"/>
                  </a:solidFill>
                  <a:latin typeface="Clear Sans"/>
                </a:rPr>
                <a:t>List diatonic chords derived from each </a:t>
              </a:r>
              <a:r>
                <a:rPr lang="en-US" sz="1900" dirty="0" smtClean="0">
                  <a:solidFill>
                    <a:srgbClr val="132020"/>
                  </a:solidFill>
                  <a:latin typeface="Clear Sans"/>
                </a:rPr>
                <a:t>major or minor </a:t>
              </a:r>
              <a:r>
                <a:rPr lang="en-US" sz="1900" dirty="0" smtClean="0">
                  <a:solidFill>
                    <a:srgbClr val="132020"/>
                  </a:solidFill>
                  <a:latin typeface="Clear Sans"/>
                </a:rPr>
                <a:t>key.</a:t>
              </a:r>
              <a:endParaRPr lang="en-US" sz="1900" dirty="0">
                <a:solidFill>
                  <a:srgbClr val="132020"/>
                </a:solidFill>
                <a:latin typeface="Clear Sans"/>
              </a:endParaRPr>
            </a:p>
          </p:txBody>
        </p:sp>
        <p:sp>
          <p:nvSpPr>
            <p:cNvPr id="10" name="TextBox 10"/>
            <p:cNvSpPr txBox="1"/>
            <p:nvPr/>
          </p:nvSpPr>
          <p:spPr>
            <a:xfrm>
              <a:off x="0" y="1439926"/>
              <a:ext cx="3101411" cy="1196910"/>
            </a:xfrm>
            <a:prstGeom prst="rect">
              <a:avLst/>
            </a:prstGeom>
          </p:spPr>
          <p:txBody>
            <a:bodyPr lIns="0" tIns="0" rIns="0" bIns="0" rtlCol="0" anchor="t">
              <a:spAutoFit/>
            </a:bodyPr>
            <a:lstStyle/>
            <a:p>
              <a:pPr marL="0" lvl="1">
                <a:lnSpc>
                  <a:spcPts val="3500"/>
                </a:lnSpc>
                <a:spcBef>
                  <a:spcPct val="0"/>
                </a:spcBef>
              </a:pPr>
              <a:r>
                <a:rPr lang="en-US" sz="2500" dirty="0" smtClean="0">
                  <a:solidFill>
                    <a:srgbClr val="132020"/>
                  </a:solidFill>
                  <a:latin typeface="Clear Sans"/>
                </a:rPr>
                <a:t>List of each key chords scale</a:t>
              </a:r>
              <a:endParaRPr lang="en-US" sz="2500" dirty="0">
                <a:solidFill>
                  <a:srgbClr val="132020"/>
                </a:solidFill>
                <a:latin typeface="Clear Sans"/>
              </a:endParaRPr>
            </a:p>
          </p:txBody>
        </p:sp>
        <p:sp>
          <p:nvSpPr>
            <p:cNvPr id="11" name="AutoShape 11"/>
            <p:cNvSpPr/>
            <p:nvPr/>
          </p:nvSpPr>
          <p:spPr>
            <a:xfrm>
              <a:off x="0" y="1095671"/>
              <a:ext cx="3101411" cy="0"/>
            </a:xfrm>
            <a:prstGeom prst="line">
              <a:avLst/>
            </a:prstGeom>
            <a:ln w="12700" cap="rnd">
              <a:solidFill>
                <a:srgbClr val="132020"/>
              </a:solidFill>
              <a:prstDash val="solid"/>
              <a:headEnd type="none" w="sm" len="sm"/>
              <a:tailEnd type="none" w="sm" len="sm"/>
            </a:ln>
          </p:spPr>
        </p:sp>
      </p:grpSp>
      <p:grpSp>
        <p:nvGrpSpPr>
          <p:cNvPr id="12" name="Group 12"/>
          <p:cNvGrpSpPr/>
          <p:nvPr/>
        </p:nvGrpSpPr>
        <p:grpSpPr>
          <a:xfrm>
            <a:off x="7980971" y="5086350"/>
            <a:ext cx="2326058" cy="3300594"/>
            <a:chOff x="0" y="-76200"/>
            <a:chExt cx="3101411" cy="4400793"/>
          </a:xfrm>
        </p:grpSpPr>
        <p:sp>
          <p:nvSpPr>
            <p:cNvPr id="13" name="TextBox 13"/>
            <p:cNvSpPr txBox="1"/>
            <p:nvPr/>
          </p:nvSpPr>
          <p:spPr>
            <a:xfrm>
              <a:off x="0" y="-76200"/>
              <a:ext cx="3101411" cy="783167"/>
            </a:xfrm>
            <a:prstGeom prst="rect">
              <a:avLst/>
            </a:prstGeom>
          </p:spPr>
          <p:txBody>
            <a:bodyPr lIns="0" tIns="0" rIns="0" bIns="0" rtlCol="0" anchor="t">
              <a:spAutoFit/>
            </a:bodyPr>
            <a:lstStyle/>
            <a:p>
              <a:pPr>
                <a:lnSpc>
                  <a:spcPts val="4900"/>
                </a:lnSpc>
              </a:pPr>
              <a:r>
                <a:rPr lang="en-US" sz="3500">
                  <a:solidFill>
                    <a:srgbClr val="132020"/>
                  </a:solidFill>
                  <a:latin typeface="Clear Sans Bold"/>
                </a:rPr>
                <a:t>Step 3</a:t>
              </a:r>
            </a:p>
          </p:txBody>
        </p:sp>
        <p:sp>
          <p:nvSpPr>
            <p:cNvPr id="14" name="TextBox 14"/>
            <p:cNvSpPr txBox="1"/>
            <p:nvPr/>
          </p:nvSpPr>
          <p:spPr>
            <a:xfrm>
              <a:off x="0" y="2939598"/>
              <a:ext cx="3101411" cy="1384995"/>
            </a:xfrm>
            <a:prstGeom prst="rect">
              <a:avLst/>
            </a:prstGeom>
          </p:spPr>
          <p:txBody>
            <a:bodyPr lIns="0" tIns="0" rIns="0" bIns="0" rtlCol="0" anchor="t">
              <a:spAutoFit/>
            </a:bodyPr>
            <a:lstStyle/>
            <a:p>
              <a:pPr>
                <a:lnSpc>
                  <a:spcPts val="2660"/>
                </a:lnSpc>
              </a:pPr>
              <a:r>
                <a:rPr lang="en-US" sz="1900" dirty="0">
                  <a:solidFill>
                    <a:srgbClr val="132020"/>
                  </a:solidFill>
                  <a:latin typeface="Clear Sans"/>
                </a:rPr>
                <a:t>From chords website, get chords used in each song.</a:t>
              </a:r>
              <a:endParaRPr lang="en-US" sz="1900" dirty="0">
                <a:solidFill>
                  <a:srgbClr val="132020"/>
                </a:solidFill>
                <a:latin typeface="Clear Sans"/>
              </a:endParaRPr>
            </a:p>
          </p:txBody>
        </p:sp>
        <p:sp>
          <p:nvSpPr>
            <p:cNvPr id="15" name="TextBox 15"/>
            <p:cNvSpPr txBox="1"/>
            <p:nvPr/>
          </p:nvSpPr>
          <p:spPr>
            <a:xfrm>
              <a:off x="0" y="1439926"/>
              <a:ext cx="3101411" cy="1147494"/>
            </a:xfrm>
            <a:prstGeom prst="rect">
              <a:avLst/>
            </a:prstGeom>
          </p:spPr>
          <p:txBody>
            <a:bodyPr lIns="0" tIns="0" rIns="0" bIns="0" rtlCol="0" anchor="t">
              <a:spAutoFit/>
            </a:bodyPr>
            <a:lstStyle/>
            <a:p>
              <a:pPr marL="0" lvl="1">
                <a:lnSpc>
                  <a:spcPts val="3500"/>
                </a:lnSpc>
                <a:spcBef>
                  <a:spcPct val="0"/>
                </a:spcBef>
              </a:pPr>
              <a:r>
                <a:rPr lang="en-US" sz="2500" dirty="0">
                  <a:solidFill>
                    <a:srgbClr val="132020"/>
                  </a:solidFill>
                  <a:latin typeface="Clear Sans"/>
                </a:rPr>
                <a:t>Songs chords and key via Scraping.</a:t>
              </a:r>
              <a:endParaRPr lang="en-US" sz="2500" dirty="0">
                <a:solidFill>
                  <a:srgbClr val="132020"/>
                </a:solidFill>
                <a:latin typeface="Clear Sans"/>
              </a:endParaRPr>
            </a:p>
          </p:txBody>
        </p:sp>
        <p:sp>
          <p:nvSpPr>
            <p:cNvPr id="16" name="AutoShape 16"/>
            <p:cNvSpPr/>
            <p:nvPr/>
          </p:nvSpPr>
          <p:spPr>
            <a:xfrm>
              <a:off x="0" y="1095671"/>
              <a:ext cx="3101411" cy="0"/>
            </a:xfrm>
            <a:prstGeom prst="line">
              <a:avLst/>
            </a:prstGeom>
            <a:ln w="12700" cap="rnd">
              <a:solidFill>
                <a:srgbClr val="132020"/>
              </a:solidFill>
              <a:prstDash val="solid"/>
              <a:headEnd type="none" w="sm" len="sm"/>
              <a:tailEnd type="none" w="sm" len="sm"/>
            </a:ln>
          </p:spPr>
        </p:sp>
      </p:grpSp>
      <p:grpSp>
        <p:nvGrpSpPr>
          <p:cNvPr id="17" name="Group 17"/>
          <p:cNvGrpSpPr/>
          <p:nvPr/>
        </p:nvGrpSpPr>
        <p:grpSpPr>
          <a:xfrm>
            <a:off x="11296871" y="5086350"/>
            <a:ext cx="2326058" cy="3271164"/>
            <a:chOff x="0" y="-76200"/>
            <a:chExt cx="3101411" cy="4361552"/>
          </a:xfrm>
        </p:grpSpPr>
        <p:sp>
          <p:nvSpPr>
            <p:cNvPr id="18" name="TextBox 18"/>
            <p:cNvSpPr txBox="1"/>
            <p:nvPr/>
          </p:nvSpPr>
          <p:spPr>
            <a:xfrm>
              <a:off x="0" y="-76200"/>
              <a:ext cx="3101411" cy="783167"/>
            </a:xfrm>
            <a:prstGeom prst="rect">
              <a:avLst/>
            </a:prstGeom>
          </p:spPr>
          <p:txBody>
            <a:bodyPr lIns="0" tIns="0" rIns="0" bIns="0" rtlCol="0" anchor="t">
              <a:spAutoFit/>
            </a:bodyPr>
            <a:lstStyle/>
            <a:p>
              <a:pPr>
                <a:lnSpc>
                  <a:spcPts val="4900"/>
                </a:lnSpc>
              </a:pPr>
              <a:r>
                <a:rPr lang="en-US" sz="3500">
                  <a:solidFill>
                    <a:srgbClr val="132020"/>
                  </a:solidFill>
                  <a:latin typeface="Clear Sans Bold"/>
                </a:rPr>
                <a:t>Step 4</a:t>
              </a:r>
            </a:p>
          </p:txBody>
        </p:sp>
        <p:sp>
          <p:nvSpPr>
            <p:cNvPr id="19" name="TextBox 19"/>
            <p:cNvSpPr txBox="1"/>
            <p:nvPr/>
          </p:nvSpPr>
          <p:spPr>
            <a:xfrm>
              <a:off x="0" y="2939598"/>
              <a:ext cx="3101411" cy="1345754"/>
            </a:xfrm>
            <a:prstGeom prst="rect">
              <a:avLst/>
            </a:prstGeom>
          </p:spPr>
          <p:txBody>
            <a:bodyPr lIns="0" tIns="0" rIns="0" bIns="0" rtlCol="0" anchor="t">
              <a:spAutoFit/>
            </a:bodyPr>
            <a:lstStyle/>
            <a:p>
              <a:pPr>
                <a:lnSpc>
                  <a:spcPts val="2660"/>
                </a:lnSpc>
              </a:pPr>
              <a:r>
                <a:rPr lang="en-US" sz="1900" dirty="0">
                  <a:solidFill>
                    <a:srgbClr val="132020"/>
                  </a:solidFill>
                  <a:latin typeface="Clear Sans"/>
                </a:rPr>
                <a:t>Find key of songs where initial scraping did not include it.</a:t>
              </a:r>
              <a:endParaRPr lang="en-US" sz="1900" dirty="0">
                <a:solidFill>
                  <a:srgbClr val="132020"/>
                </a:solidFill>
                <a:latin typeface="Clear Sans"/>
              </a:endParaRPr>
            </a:p>
          </p:txBody>
        </p:sp>
        <p:sp>
          <p:nvSpPr>
            <p:cNvPr id="20" name="TextBox 20"/>
            <p:cNvSpPr txBox="1"/>
            <p:nvPr/>
          </p:nvSpPr>
          <p:spPr>
            <a:xfrm>
              <a:off x="0" y="1439925"/>
              <a:ext cx="3101411" cy="1139543"/>
            </a:xfrm>
            <a:prstGeom prst="rect">
              <a:avLst/>
            </a:prstGeom>
          </p:spPr>
          <p:txBody>
            <a:bodyPr lIns="0" tIns="0" rIns="0" bIns="0" rtlCol="0" anchor="t">
              <a:spAutoFit/>
            </a:bodyPr>
            <a:lstStyle/>
            <a:p>
              <a:pPr marL="0" lvl="1">
                <a:lnSpc>
                  <a:spcPts val="3500"/>
                </a:lnSpc>
                <a:spcBef>
                  <a:spcPct val="0"/>
                </a:spcBef>
              </a:pPr>
              <a:r>
                <a:rPr lang="en-US" sz="2500" dirty="0">
                  <a:solidFill>
                    <a:srgbClr val="132020"/>
                  </a:solidFill>
                  <a:latin typeface="Clear Sans"/>
                </a:rPr>
                <a:t>Scrape missing song keys</a:t>
              </a:r>
              <a:endParaRPr lang="en-US" sz="2500" dirty="0">
                <a:solidFill>
                  <a:srgbClr val="132020"/>
                </a:solidFill>
                <a:latin typeface="Clear Sans"/>
              </a:endParaRPr>
            </a:p>
          </p:txBody>
        </p:sp>
        <p:sp>
          <p:nvSpPr>
            <p:cNvPr id="21" name="AutoShape 21"/>
            <p:cNvSpPr/>
            <p:nvPr/>
          </p:nvSpPr>
          <p:spPr>
            <a:xfrm>
              <a:off x="0" y="1095671"/>
              <a:ext cx="3101411" cy="0"/>
            </a:xfrm>
            <a:prstGeom prst="line">
              <a:avLst/>
            </a:prstGeom>
            <a:ln w="12700" cap="rnd">
              <a:solidFill>
                <a:srgbClr val="132020"/>
              </a:solidFill>
              <a:prstDash val="solid"/>
              <a:headEnd type="none" w="sm" len="sm"/>
              <a:tailEnd type="none" w="sm" len="sm"/>
            </a:ln>
          </p:spPr>
        </p:sp>
      </p:grpSp>
      <p:grpSp>
        <p:nvGrpSpPr>
          <p:cNvPr id="22" name="Group 22"/>
          <p:cNvGrpSpPr/>
          <p:nvPr/>
        </p:nvGrpSpPr>
        <p:grpSpPr>
          <a:xfrm>
            <a:off x="14612771" y="5086350"/>
            <a:ext cx="2326058" cy="3646843"/>
            <a:chOff x="0" y="-76200"/>
            <a:chExt cx="3101411" cy="4862458"/>
          </a:xfrm>
        </p:grpSpPr>
        <p:sp>
          <p:nvSpPr>
            <p:cNvPr id="23" name="TextBox 23"/>
            <p:cNvSpPr txBox="1"/>
            <p:nvPr/>
          </p:nvSpPr>
          <p:spPr>
            <a:xfrm>
              <a:off x="0" y="-76200"/>
              <a:ext cx="3101411" cy="783167"/>
            </a:xfrm>
            <a:prstGeom prst="rect">
              <a:avLst/>
            </a:prstGeom>
          </p:spPr>
          <p:txBody>
            <a:bodyPr lIns="0" tIns="0" rIns="0" bIns="0" rtlCol="0" anchor="t">
              <a:spAutoFit/>
            </a:bodyPr>
            <a:lstStyle/>
            <a:p>
              <a:pPr>
                <a:lnSpc>
                  <a:spcPts val="4900"/>
                </a:lnSpc>
              </a:pPr>
              <a:r>
                <a:rPr lang="en-US" sz="3500">
                  <a:solidFill>
                    <a:srgbClr val="132020"/>
                  </a:solidFill>
                  <a:latin typeface="Clear Sans Bold"/>
                </a:rPr>
                <a:t>Step 5</a:t>
              </a:r>
            </a:p>
          </p:txBody>
        </p:sp>
        <p:sp>
          <p:nvSpPr>
            <p:cNvPr id="24" name="TextBox 24"/>
            <p:cNvSpPr txBox="1"/>
            <p:nvPr/>
          </p:nvSpPr>
          <p:spPr>
            <a:xfrm>
              <a:off x="0" y="2939598"/>
              <a:ext cx="3101411" cy="1846660"/>
            </a:xfrm>
            <a:prstGeom prst="rect">
              <a:avLst/>
            </a:prstGeom>
          </p:spPr>
          <p:txBody>
            <a:bodyPr lIns="0" tIns="0" rIns="0" bIns="0" rtlCol="0" anchor="t">
              <a:spAutoFit/>
            </a:bodyPr>
            <a:lstStyle/>
            <a:p>
              <a:pPr>
                <a:lnSpc>
                  <a:spcPts val="2660"/>
                </a:lnSpc>
              </a:pPr>
              <a:r>
                <a:rPr lang="en-US" sz="1900" dirty="0" smtClean="0">
                  <a:solidFill>
                    <a:srgbClr val="132020"/>
                  </a:solidFill>
                  <a:latin typeface="Clear Sans"/>
                </a:rPr>
                <a:t>Complete dataset including diatonic vs chromatic chords and complexions.</a:t>
              </a:r>
              <a:endParaRPr lang="en-US" sz="1900" dirty="0">
                <a:solidFill>
                  <a:srgbClr val="132020"/>
                </a:solidFill>
                <a:latin typeface="Clear Sans"/>
              </a:endParaRPr>
            </a:p>
          </p:txBody>
        </p:sp>
        <p:sp>
          <p:nvSpPr>
            <p:cNvPr id="25" name="TextBox 25"/>
            <p:cNvSpPr txBox="1"/>
            <p:nvPr/>
          </p:nvSpPr>
          <p:spPr>
            <a:xfrm>
              <a:off x="0" y="1439926"/>
              <a:ext cx="3101411" cy="1196910"/>
            </a:xfrm>
            <a:prstGeom prst="rect">
              <a:avLst/>
            </a:prstGeom>
          </p:spPr>
          <p:txBody>
            <a:bodyPr lIns="0" tIns="0" rIns="0" bIns="0" rtlCol="0" anchor="t">
              <a:spAutoFit/>
            </a:bodyPr>
            <a:lstStyle/>
            <a:p>
              <a:pPr marL="0" lvl="1" indent="0" algn="l">
                <a:lnSpc>
                  <a:spcPts val="3500"/>
                </a:lnSpc>
                <a:spcBef>
                  <a:spcPct val="0"/>
                </a:spcBef>
              </a:pPr>
              <a:r>
                <a:rPr lang="en-US" sz="2500" dirty="0" smtClean="0">
                  <a:solidFill>
                    <a:srgbClr val="132020"/>
                  </a:solidFill>
                  <a:latin typeface="Clear Sans"/>
                </a:rPr>
                <a:t>Putting it all together</a:t>
              </a:r>
              <a:endParaRPr lang="en-US" sz="2500" dirty="0">
                <a:solidFill>
                  <a:srgbClr val="132020"/>
                </a:solidFill>
                <a:latin typeface="Clear Sans"/>
              </a:endParaRPr>
            </a:p>
          </p:txBody>
        </p:sp>
        <p:sp>
          <p:nvSpPr>
            <p:cNvPr id="26" name="AutoShape 26"/>
            <p:cNvSpPr/>
            <p:nvPr/>
          </p:nvSpPr>
          <p:spPr>
            <a:xfrm>
              <a:off x="0" y="1095671"/>
              <a:ext cx="3101411" cy="0"/>
            </a:xfrm>
            <a:prstGeom prst="line">
              <a:avLst/>
            </a:prstGeom>
            <a:ln w="12700" cap="rnd">
              <a:solidFill>
                <a:srgbClr val="132020"/>
              </a:solidFill>
              <a:prstDash val="solid"/>
              <a:headEnd type="none" w="sm" len="sm"/>
              <a:tailEnd type="none" w="sm" len="sm"/>
            </a:ln>
          </p:spPr>
        </p:sp>
      </p:grpSp>
      <p:sp>
        <p:nvSpPr>
          <p:cNvPr id="28" name="TextBox 28"/>
          <p:cNvSpPr txBox="1"/>
          <p:nvPr/>
        </p:nvSpPr>
        <p:spPr>
          <a:xfrm>
            <a:off x="1349171" y="1342100"/>
            <a:ext cx="15589658" cy="920750"/>
          </a:xfrm>
          <a:prstGeom prst="rect">
            <a:avLst/>
          </a:prstGeom>
        </p:spPr>
        <p:txBody>
          <a:bodyPr lIns="0" tIns="0" rIns="0" bIns="0" rtlCol="0" anchor="t">
            <a:spAutoFit/>
          </a:bodyPr>
          <a:lstStyle/>
          <a:p>
            <a:pPr marL="0" lvl="0" indent="0" algn="l">
              <a:lnSpc>
                <a:spcPts val="7150"/>
              </a:lnSpc>
              <a:spcBef>
                <a:spcPct val="0"/>
              </a:spcBef>
            </a:pPr>
            <a:r>
              <a:rPr lang="en-US" sz="6500" dirty="0" smtClean="0">
                <a:solidFill>
                  <a:srgbClr val="FFFFFF"/>
                </a:solidFill>
                <a:latin typeface="Clear Sans Bold"/>
              </a:rPr>
              <a:t>Data Collection</a:t>
            </a:r>
            <a:endParaRPr lang="en-US" sz="6500" dirty="0">
              <a:solidFill>
                <a:srgbClr val="FFFFFF"/>
              </a:solidFill>
              <a:latin typeface="Clear Sans Bo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p:cNvGraphicFramePr>
            <a:graphicFrameLocks noGrp="1"/>
          </p:cNvGraphicFramePr>
          <p:nvPr>
            <p:extLst>
              <p:ext uri="{D42A27DB-BD31-4B8C-83A1-F6EECF244321}">
                <p14:modId xmlns:p14="http://schemas.microsoft.com/office/powerpoint/2010/main" val="263302127"/>
              </p:ext>
            </p:extLst>
          </p:nvPr>
        </p:nvGraphicFramePr>
        <p:xfrm>
          <a:off x="2692400" y="549382"/>
          <a:ext cx="12903200" cy="5581650"/>
        </p:xfrm>
        <a:graphic>
          <a:graphicData uri="http://schemas.openxmlformats.org/drawingml/2006/table">
            <a:tbl>
              <a:tblPr>
                <a:tableStyleId>{073A0DAA-6AF3-43AB-8588-CEC1D06C72B9}</a:tableStyleId>
              </a:tblPr>
              <a:tblGrid>
                <a:gridCol w="1612900"/>
                <a:gridCol w="1612900"/>
                <a:gridCol w="1612900"/>
                <a:gridCol w="1612900"/>
                <a:gridCol w="1612900"/>
                <a:gridCol w="1612900"/>
                <a:gridCol w="1612900"/>
                <a:gridCol w="1612900"/>
              </a:tblGrid>
              <a:tr h="203200">
                <a:tc>
                  <a:txBody>
                    <a:bodyPr/>
                    <a:lstStyle/>
                    <a:p>
                      <a:pPr algn="l" fontAlgn="b"/>
                      <a:r>
                        <a:rPr lang="en-US" sz="2400" b="1" u="none" strike="noStrike" dirty="0">
                          <a:effectLst/>
                        </a:rPr>
                        <a:t>Key</a:t>
                      </a:r>
                      <a:endParaRPr lang="en-US" sz="2400" b="1" i="0" u="none" strike="noStrike" dirty="0">
                        <a:solidFill>
                          <a:srgbClr val="000000"/>
                        </a:solidFill>
                        <a:effectLst/>
                        <a:latin typeface="Calibri" charset="0"/>
                      </a:endParaRPr>
                    </a:p>
                  </a:txBody>
                  <a:tcPr marL="6350" marR="6350" marT="6350" marB="0" anchor="b"/>
                </a:tc>
                <a:tc>
                  <a:txBody>
                    <a:bodyPr/>
                    <a:lstStyle/>
                    <a:p>
                      <a:pPr algn="ctr" fontAlgn="b"/>
                      <a:r>
                        <a:rPr lang="en-US" sz="2400" b="1" u="none" strike="noStrike">
                          <a:effectLst/>
                        </a:rPr>
                        <a:t>I</a:t>
                      </a:r>
                      <a:endParaRPr lang="en-US" sz="2400" b="1" i="0" u="none" strike="noStrike">
                        <a:solidFill>
                          <a:srgbClr val="000000"/>
                        </a:solidFill>
                        <a:effectLst/>
                        <a:latin typeface="Calibri" charset="0"/>
                      </a:endParaRPr>
                    </a:p>
                  </a:txBody>
                  <a:tcPr marL="6350" marR="6350" marT="6350" marB="0" anchor="b"/>
                </a:tc>
                <a:tc>
                  <a:txBody>
                    <a:bodyPr/>
                    <a:lstStyle/>
                    <a:p>
                      <a:pPr algn="ctr" fontAlgn="b"/>
                      <a:r>
                        <a:rPr lang="en-US" sz="2400" b="1" u="none" strike="noStrike">
                          <a:effectLst/>
                        </a:rPr>
                        <a:t>ii</a:t>
                      </a:r>
                      <a:endParaRPr lang="en-US" sz="2400" b="1" i="0" u="none" strike="noStrike">
                        <a:solidFill>
                          <a:srgbClr val="000000"/>
                        </a:solidFill>
                        <a:effectLst/>
                        <a:latin typeface="Calibri" charset="0"/>
                      </a:endParaRPr>
                    </a:p>
                  </a:txBody>
                  <a:tcPr marL="6350" marR="6350" marT="6350" marB="0" anchor="b"/>
                </a:tc>
                <a:tc>
                  <a:txBody>
                    <a:bodyPr/>
                    <a:lstStyle/>
                    <a:p>
                      <a:pPr algn="ctr" fontAlgn="b"/>
                      <a:r>
                        <a:rPr lang="en-US" sz="2400" b="1" u="none" strike="noStrike">
                          <a:effectLst/>
                        </a:rPr>
                        <a:t>iii</a:t>
                      </a:r>
                      <a:endParaRPr lang="en-US" sz="2400" b="1" i="0" u="none" strike="noStrike">
                        <a:solidFill>
                          <a:srgbClr val="000000"/>
                        </a:solidFill>
                        <a:effectLst/>
                        <a:latin typeface="Calibri" charset="0"/>
                      </a:endParaRPr>
                    </a:p>
                  </a:txBody>
                  <a:tcPr marL="6350" marR="6350" marT="6350" marB="0" anchor="b"/>
                </a:tc>
                <a:tc>
                  <a:txBody>
                    <a:bodyPr/>
                    <a:lstStyle/>
                    <a:p>
                      <a:pPr algn="ctr" fontAlgn="b"/>
                      <a:r>
                        <a:rPr lang="en-US" sz="2400" b="1" u="none" strike="noStrike" dirty="0">
                          <a:effectLst/>
                        </a:rPr>
                        <a:t>IV</a:t>
                      </a:r>
                      <a:endParaRPr lang="en-US" sz="2400" b="1" i="0" u="none" strike="noStrike" dirty="0">
                        <a:solidFill>
                          <a:srgbClr val="000000"/>
                        </a:solidFill>
                        <a:effectLst/>
                        <a:latin typeface="Calibri" charset="0"/>
                      </a:endParaRPr>
                    </a:p>
                  </a:txBody>
                  <a:tcPr marL="6350" marR="6350" marT="6350" marB="0" anchor="b"/>
                </a:tc>
                <a:tc>
                  <a:txBody>
                    <a:bodyPr/>
                    <a:lstStyle/>
                    <a:p>
                      <a:pPr algn="ctr" fontAlgn="b"/>
                      <a:r>
                        <a:rPr lang="en-US" sz="2400" b="1" u="none" strike="noStrike" dirty="0">
                          <a:effectLst/>
                        </a:rPr>
                        <a:t>V</a:t>
                      </a:r>
                      <a:endParaRPr lang="en-US" sz="2400" b="1" i="0" u="none" strike="noStrike" dirty="0">
                        <a:solidFill>
                          <a:srgbClr val="000000"/>
                        </a:solidFill>
                        <a:effectLst/>
                        <a:latin typeface="Calibri" charset="0"/>
                      </a:endParaRPr>
                    </a:p>
                  </a:txBody>
                  <a:tcPr marL="6350" marR="6350" marT="6350" marB="0" anchor="b"/>
                </a:tc>
                <a:tc>
                  <a:txBody>
                    <a:bodyPr/>
                    <a:lstStyle/>
                    <a:p>
                      <a:pPr algn="ctr" fontAlgn="b"/>
                      <a:r>
                        <a:rPr lang="mr-IN" sz="2400" b="1" u="none" strike="noStrike" dirty="0" err="1">
                          <a:effectLst/>
                        </a:rPr>
                        <a:t>vi</a:t>
                      </a:r>
                      <a:r>
                        <a:rPr lang="mr-IN" sz="2400" b="1" u="none" strike="noStrike" dirty="0">
                          <a:effectLst/>
                        </a:rPr>
                        <a:t>*</a:t>
                      </a:r>
                      <a:endParaRPr lang="mr-IN" sz="2400" b="1" i="0" u="none" strike="noStrike" dirty="0">
                        <a:solidFill>
                          <a:srgbClr val="000000"/>
                        </a:solidFill>
                        <a:effectLst/>
                        <a:latin typeface="Calibri" charset="0"/>
                      </a:endParaRPr>
                    </a:p>
                  </a:txBody>
                  <a:tcPr marL="6350" marR="6350" marT="6350" marB="0" anchor="b"/>
                </a:tc>
                <a:tc>
                  <a:txBody>
                    <a:bodyPr/>
                    <a:lstStyle/>
                    <a:p>
                      <a:pPr algn="ctr" fontAlgn="b"/>
                      <a:r>
                        <a:rPr lang="en-US" sz="2400" b="1" u="none" strike="noStrike" dirty="0">
                          <a:effectLst/>
                        </a:rPr>
                        <a:t>vii</a:t>
                      </a:r>
                      <a:endParaRPr lang="en-US" sz="2400" b="1" i="0" u="none" strike="noStrike" dirty="0">
                        <a:solidFill>
                          <a:srgbClr val="000000"/>
                        </a:solidFill>
                        <a:effectLst/>
                        <a:latin typeface="Calibri" charset="0"/>
                      </a:endParaRPr>
                    </a:p>
                  </a:txBody>
                  <a:tcPr marL="6350" marR="6350" marT="6350" marB="0" anchor="b"/>
                </a:tc>
              </a:tr>
              <a:tr h="203200">
                <a:tc>
                  <a:txBody>
                    <a:bodyPr/>
                    <a:lstStyle/>
                    <a:p>
                      <a:pPr algn="l" fontAlgn="b"/>
                      <a:r>
                        <a:rPr lang="en-US" sz="2400" u="none" strike="noStrike">
                          <a:effectLst/>
                        </a:rPr>
                        <a:t>C major</a:t>
                      </a:r>
                      <a:endParaRPr lang="en-US" sz="2400" b="0" i="0" u="none" strike="noStrike">
                        <a:solidFill>
                          <a:srgbClr val="000000"/>
                        </a:solidFill>
                        <a:effectLst/>
                        <a:latin typeface="Calibri" charset="0"/>
                      </a:endParaRPr>
                    </a:p>
                  </a:txBody>
                  <a:tcPr marL="6350" marR="6350" marT="6350" marB="0" anchor="b"/>
                </a:tc>
                <a:tc>
                  <a:txBody>
                    <a:bodyPr/>
                    <a:lstStyle/>
                    <a:p>
                      <a:pPr algn="ctr" fontAlgn="b"/>
                      <a:r>
                        <a:rPr lang="en-US" sz="2400" u="none" strike="noStrike">
                          <a:effectLst/>
                        </a:rPr>
                        <a:t>C</a:t>
                      </a:r>
                      <a:endParaRPr lang="en-US" sz="2400" b="0" i="0" u="none" strike="noStrike">
                        <a:solidFill>
                          <a:srgbClr val="000000"/>
                        </a:solidFill>
                        <a:effectLst/>
                        <a:latin typeface="Calibri" charset="0"/>
                      </a:endParaRPr>
                    </a:p>
                  </a:txBody>
                  <a:tcPr marL="6350" marR="6350" marT="6350" marB="0" anchor="b"/>
                </a:tc>
                <a:tc>
                  <a:txBody>
                    <a:bodyPr/>
                    <a:lstStyle/>
                    <a:p>
                      <a:pPr algn="ctr" fontAlgn="b"/>
                      <a:r>
                        <a:rPr lang="en-US" sz="2400" u="none" strike="noStrike">
                          <a:effectLst/>
                        </a:rPr>
                        <a:t>Dm</a:t>
                      </a:r>
                      <a:endParaRPr lang="en-US" sz="2400" b="0" i="0" u="none" strike="noStrike">
                        <a:solidFill>
                          <a:srgbClr val="000000"/>
                        </a:solidFill>
                        <a:effectLst/>
                        <a:latin typeface="Calibri" charset="0"/>
                      </a:endParaRPr>
                    </a:p>
                  </a:txBody>
                  <a:tcPr marL="6350" marR="6350" marT="6350" marB="0" anchor="b"/>
                </a:tc>
                <a:tc>
                  <a:txBody>
                    <a:bodyPr/>
                    <a:lstStyle/>
                    <a:p>
                      <a:pPr algn="ctr" fontAlgn="b"/>
                      <a:r>
                        <a:rPr lang="en-US" sz="2400" u="none" strike="noStrike">
                          <a:effectLst/>
                        </a:rPr>
                        <a:t>Em</a:t>
                      </a:r>
                      <a:endParaRPr lang="en-US" sz="2400" b="0" i="0" u="none" strike="noStrike">
                        <a:solidFill>
                          <a:srgbClr val="000000"/>
                        </a:solidFill>
                        <a:effectLst/>
                        <a:latin typeface="Calibri" charset="0"/>
                      </a:endParaRPr>
                    </a:p>
                  </a:txBody>
                  <a:tcPr marL="6350" marR="6350" marT="6350" marB="0" anchor="b"/>
                </a:tc>
                <a:tc>
                  <a:txBody>
                    <a:bodyPr/>
                    <a:lstStyle/>
                    <a:p>
                      <a:pPr algn="ctr" fontAlgn="b"/>
                      <a:r>
                        <a:rPr lang="en-US" sz="2400" u="none" strike="noStrike">
                          <a:effectLst/>
                        </a:rPr>
                        <a:t>F</a:t>
                      </a:r>
                      <a:endParaRPr lang="en-US" sz="2400" b="0" i="0" u="none" strike="noStrike">
                        <a:solidFill>
                          <a:srgbClr val="000000"/>
                        </a:solidFill>
                        <a:effectLst/>
                        <a:latin typeface="Calibri" charset="0"/>
                      </a:endParaRPr>
                    </a:p>
                  </a:txBody>
                  <a:tcPr marL="6350" marR="6350" marT="6350" marB="0" anchor="b"/>
                </a:tc>
                <a:tc>
                  <a:txBody>
                    <a:bodyPr/>
                    <a:lstStyle/>
                    <a:p>
                      <a:pPr algn="ctr" fontAlgn="b"/>
                      <a:r>
                        <a:rPr lang="en-US" sz="2400" u="none" strike="noStrike">
                          <a:effectLst/>
                        </a:rPr>
                        <a:t>G</a:t>
                      </a:r>
                      <a:endParaRPr lang="en-US" sz="2400" b="0" i="0" u="none" strike="noStrike">
                        <a:solidFill>
                          <a:srgbClr val="000000"/>
                        </a:solidFill>
                        <a:effectLst/>
                        <a:latin typeface="Calibri" charset="0"/>
                      </a:endParaRPr>
                    </a:p>
                  </a:txBody>
                  <a:tcPr marL="6350" marR="6350" marT="6350" marB="0" anchor="b"/>
                </a:tc>
                <a:tc>
                  <a:txBody>
                    <a:bodyPr/>
                    <a:lstStyle/>
                    <a:p>
                      <a:pPr algn="ctr" fontAlgn="b"/>
                      <a:r>
                        <a:rPr lang="en-US" sz="2400" u="none" strike="noStrike">
                          <a:effectLst/>
                        </a:rPr>
                        <a:t>Am</a:t>
                      </a:r>
                      <a:endParaRPr lang="en-US" sz="2400" b="0" i="0" u="none" strike="noStrike">
                        <a:solidFill>
                          <a:srgbClr val="000000"/>
                        </a:solidFill>
                        <a:effectLst/>
                        <a:latin typeface="Calibri" charset="0"/>
                      </a:endParaRPr>
                    </a:p>
                  </a:txBody>
                  <a:tcPr marL="6350" marR="6350" marT="6350" marB="0" anchor="b"/>
                </a:tc>
                <a:tc>
                  <a:txBody>
                    <a:bodyPr/>
                    <a:lstStyle/>
                    <a:p>
                      <a:pPr algn="ctr" fontAlgn="b"/>
                      <a:r>
                        <a:rPr lang="en-US" sz="2400" u="none" strike="noStrike">
                          <a:effectLst/>
                        </a:rPr>
                        <a:t>Bdim</a:t>
                      </a:r>
                      <a:endParaRPr lang="en-US" sz="2400" b="0" i="0" u="none" strike="noStrike">
                        <a:solidFill>
                          <a:srgbClr val="000000"/>
                        </a:solidFill>
                        <a:effectLst/>
                        <a:latin typeface="Calibri" charset="0"/>
                      </a:endParaRPr>
                    </a:p>
                  </a:txBody>
                  <a:tcPr marL="6350" marR="6350" marT="6350" marB="0" anchor="b"/>
                </a:tc>
              </a:tr>
              <a:tr h="203200">
                <a:tc>
                  <a:txBody>
                    <a:bodyPr/>
                    <a:lstStyle/>
                    <a:p>
                      <a:pPr algn="l" fontAlgn="b"/>
                      <a:r>
                        <a:rPr lang="en-US" sz="2400" u="none" strike="noStrike">
                          <a:effectLst/>
                        </a:rPr>
                        <a:t>C# major</a:t>
                      </a:r>
                      <a:endParaRPr lang="en-US" sz="2400" b="0" i="0" u="none" strike="noStrike">
                        <a:solidFill>
                          <a:srgbClr val="000000"/>
                        </a:solidFill>
                        <a:effectLst/>
                        <a:latin typeface="Calibri" charset="0"/>
                      </a:endParaRPr>
                    </a:p>
                  </a:txBody>
                  <a:tcPr marL="6350" marR="6350" marT="6350" marB="0" anchor="b"/>
                </a:tc>
                <a:tc>
                  <a:txBody>
                    <a:bodyPr/>
                    <a:lstStyle/>
                    <a:p>
                      <a:pPr algn="ctr" fontAlgn="b"/>
                      <a:r>
                        <a:rPr lang="uk-UA" sz="2400" u="none" strike="noStrike">
                          <a:effectLst/>
                        </a:rPr>
                        <a:t>C#</a:t>
                      </a:r>
                      <a:endParaRPr lang="uk-UA" sz="2400" b="0" i="0" u="none" strike="noStrike">
                        <a:solidFill>
                          <a:srgbClr val="000000"/>
                        </a:solidFill>
                        <a:effectLst/>
                        <a:latin typeface="Calibri" charset="0"/>
                      </a:endParaRPr>
                    </a:p>
                  </a:txBody>
                  <a:tcPr marL="6350" marR="6350" marT="6350" marB="0" anchor="b"/>
                </a:tc>
                <a:tc>
                  <a:txBody>
                    <a:bodyPr/>
                    <a:lstStyle/>
                    <a:p>
                      <a:pPr algn="ctr" fontAlgn="b"/>
                      <a:r>
                        <a:rPr lang="uk-UA" sz="2400" u="none" strike="noStrike" dirty="0" err="1">
                          <a:effectLst/>
                        </a:rPr>
                        <a:t>D#m</a:t>
                      </a:r>
                      <a:endParaRPr lang="uk-UA" sz="2400" b="0" i="0" u="none" strike="noStrike" dirty="0">
                        <a:solidFill>
                          <a:srgbClr val="000000"/>
                        </a:solidFill>
                        <a:effectLst/>
                        <a:latin typeface="Calibri" charset="0"/>
                      </a:endParaRPr>
                    </a:p>
                  </a:txBody>
                  <a:tcPr marL="6350" marR="6350" marT="6350" marB="0" anchor="b"/>
                </a:tc>
                <a:tc>
                  <a:txBody>
                    <a:bodyPr/>
                    <a:lstStyle/>
                    <a:p>
                      <a:pPr algn="ctr" fontAlgn="b"/>
                      <a:r>
                        <a:rPr lang="uk-UA" sz="2400" u="none" strike="noStrike">
                          <a:effectLst/>
                        </a:rPr>
                        <a:t>E#m</a:t>
                      </a:r>
                      <a:endParaRPr lang="uk-UA" sz="2400" b="0" i="0" u="none" strike="noStrike">
                        <a:solidFill>
                          <a:srgbClr val="000000"/>
                        </a:solidFill>
                        <a:effectLst/>
                        <a:latin typeface="Calibri" charset="0"/>
                      </a:endParaRPr>
                    </a:p>
                  </a:txBody>
                  <a:tcPr marL="6350" marR="6350" marT="6350" marB="0" anchor="b"/>
                </a:tc>
                <a:tc>
                  <a:txBody>
                    <a:bodyPr/>
                    <a:lstStyle/>
                    <a:p>
                      <a:pPr algn="ctr" fontAlgn="b"/>
                      <a:r>
                        <a:rPr lang="uk-UA" sz="2400" u="none" strike="noStrike">
                          <a:effectLst/>
                        </a:rPr>
                        <a:t>F#</a:t>
                      </a:r>
                      <a:endParaRPr lang="uk-UA" sz="2400" b="0" i="0" u="none" strike="noStrike">
                        <a:solidFill>
                          <a:srgbClr val="000000"/>
                        </a:solidFill>
                        <a:effectLst/>
                        <a:latin typeface="Calibri" charset="0"/>
                      </a:endParaRPr>
                    </a:p>
                  </a:txBody>
                  <a:tcPr marL="6350" marR="6350" marT="6350" marB="0" anchor="b"/>
                </a:tc>
                <a:tc>
                  <a:txBody>
                    <a:bodyPr/>
                    <a:lstStyle/>
                    <a:p>
                      <a:pPr algn="ctr" fontAlgn="b"/>
                      <a:r>
                        <a:rPr lang="uk-UA" sz="2400" u="none" strike="noStrike">
                          <a:effectLst/>
                        </a:rPr>
                        <a:t>G#</a:t>
                      </a:r>
                      <a:endParaRPr lang="uk-UA" sz="2400" b="0" i="0" u="none" strike="noStrike">
                        <a:solidFill>
                          <a:srgbClr val="000000"/>
                        </a:solidFill>
                        <a:effectLst/>
                        <a:latin typeface="Calibri" charset="0"/>
                      </a:endParaRPr>
                    </a:p>
                  </a:txBody>
                  <a:tcPr marL="6350" marR="6350" marT="6350" marB="0" anchor="b"/>
                </a:tc>
                <a:tc>
                  <a:txBody>
                    <a:bodyPr/>
                    <a:lstStyle/>
                    <a:p>
                      <a:pPr algn="ctr" fontAlgn="b"/>
                      <a:r>
                        <a:rPr lang="uk-UA" sz="2400" u="none" strike="noStrike">
                          <a:effectLst/>
                        </a:rPr>
                        <a:t>A#m</a:t>
                      </a:r>
                      <a:endParaRPr lang="uk-UA" sz="2400" b="0" i="0" u="none" strike="noStrike">
                        <a:solidFill>
                          <a:srgbClr val="000000"/>
                        </a:solidFill>
                        <a:effectLst/>
                        <a:latin typeface="Calibri" charset="0"/>
                      </a:endParaRPr>
                    </a:p>
                  </a:txBody>
                  <a:tcPr marL="6350" marR="6350" marT="6350" marB="0" anchor="b"/>
                </a:tc>
                <a:tc>
                  <a:txBody>
                    <a:bodyPr/>
                    <a:lstStyle/>
                    <a:p>
                      <a:pPr algn="ctr" fontAlgn="b"/>
                      <a:r>
                        <a:rPr lang="en-US" sz="2400" u="none" strike="noStrike">
                          <a:effectLst/>
                        </a:rPr>
                        <a:t>B#dim</a:t>
                      </a:r>
                      <a:endParaRPr lang="en-US" sz="2400" b="0" i="0" u="none" strike="noStrike">
                        <a:solidFill>
                          <a:srgbClr val="000000"/>
                        </a:solidFill>
                        <a:effectLst/>
                        <a:latin typeface="Calibri" charset="0"/>
                      </a:endParaRPr>
                    </a:p>
                  </a:txBody>
                  <a:tcPr marL="6350" marR="6350" marT="6350" marB="0" anchor="b"/>
                </a:tc>
              </a:tr>
              <a:tr h="203200">
                <a:tc>
                  <a:txBody>
                    <a:bodyPr/>
                    <a:lstStyle/>
                    <a:p>
                      <a:pPr algn="l" fontAlgn="b"/>
                      <a:r>
                        <a:rPr lang="en-US" sz="2400" u="none" strike="noStrike">
                          <a:effectLst/>
                        </a:rPr>
                        <a:t>Db major</a:t>
                      </a:r>
                      <a:endParaRPr lang="en-US" sz="2400" b="0" i="0" u="none" strike="noStrike">
                        <a:solidFill>
                          <a:srgbClr val="000000"/>
                        </a:solidFill>
                        <a:effectLst/>
                        <a:latin typeface="Calibri" charset="0"/>
                      </a:endParaRPr>
                    </a:p>
                  </a:txBody>
                  <a:tcPr marL="6350" marR="6350" marT="6350" marB="0" anchor="b"/>
                </a:tc>
                <a:tc>
                  <a:txBody>
                    <a:bodyPr/>
                    <a:lstStyle/>
                    <a:p>
                      <a:pPr algn="ctr" fontAlgn="b"/>
                      <a:r>
                        <a:rPr lang="en-US" sz="2400" u="none" strike="noStrike">
                          <a:effectLst/>
                        </a:rPr>
                        <a:t>Db</a:t>
                      </a:r>
                      <a:endParaRPr lang="en-US" sz="2400" b="0" i="0" u="none" strike="noStrike">
                        <a:solidFill>
                          <a:srgbClr val="000000"/>
                        </a:solidFill>
                        <a:effectLst/>
                        <a:latin typeface="Calibri" charset="0"/>
                      </a:endParaRPr>
                    </a:p>
                  </a:txBody>
                  <a:tcPr marL="6350" marR="6350" marT="6350" marB="0" anchor="b"/>
                </a:tc>
                <a:tc>
                  <a:txBody>
                    <a:bodyPr/>
                    <a:lstStyle/>
                    <a:p>
                      <a:pPr algn="ctr" fontAlgn="b"/>
                      <a:r>
                        <a:rPr lang="en-US" sz="2400" u="none" strike="noStrike">
                          <a:effectLst/>
                        </a:rPr>
                        <a:t>Ebm</a:t>
                      </a:r>
                      <a:endParaRPr lang="en-US" sz="2400" b="0" i="0" u="none" strike="noStrike">
                        <a:solidFill>
                          <a:srgbClr val="000000"/>
                        </a:solidFill>
                        <a:effectLst/>
                        <a:latin typeface="Calibri" charset="0"/>
                      </a:endParaRPr>
                    </a:p>
                  </a:txBody>
                  <a:tcPr marL="6350" marR="6350" marT="6350" marB="0" anchor="b"/>
                </a:tc>
                <a:tc>
                  <a:txBody>
                    <a:bodyPr/>
                    <a:lstStyle/>
                    <a:p>
                      <a:pPr algn="ctr" fontAlgn="b"/>
                      <a:r>
                        <a:rPr lang="en-US" sz="2400" u="none" strike="noStrike">
                          <a:effectLst/>
                        </a:rPr>
                        <a:t>Fm</a:t>
                      </a:r>
                      <a:endParaRPr lang="en-US" sz="2400" b="0" i="0" u="none" strike="noStrike">
                        <a:solidFill>
                          <a:srgbClr val="000000"/>
                        </a:solidFill>
                        <a:effectLst/>
                        <a:latin typeface="Calibri" charset="0"/>
                      </a:endParaRPr>
                    </a:p>
                  </a:txBody>
                  <a:tcPr marL="6350" marR="6350" marT="6350" marB="0" anchor="b"/>
                </a:tc>
                <a:tc>
                  <a:txBody>
                    <a:bodyPr/>
                    <a:lstStyle/>
                    <a:p>
                      <a:pPr algn="ctr" fontAlgn="b"/>
                      <a:r>
                        <a:rPr lang="en-US" sz="2400" u="none" strike="noStrike">
                          <a:effectLst/>
                        </a:rPr>
                        <a:t>Gb</a:t>
                      </a:r>
                      <a:endParaRPr lang="en-US" sz="2400" b="0" i="0" u="none" strike="noStrike">
                        <a:solidFill>
                          <a:srgbClr val="000000"/>
                        </a:solidFill>
                        <a:effectLst/>
                        <a:latin typeface="Calibri" charset="0"/>
                      </a:endParaRPr>
                    </a:p>
                  </a:txBody>
                  <a:tcPr marL="6350" marR="6350" marT="6350" marB="0" anchor="b"/>
                </a:tc>
                <a:tc>
                  <a:txBody>
                    <a:bodyPr/>
                    <a:lstStyle/>
                    <a:p>
                      <a:pPr algn="ctr" fontAlgn="b"/>
                      <a:r>
                        <a:rPr lang="en-US" sz="2400" u="none" strike="noStrike">
                          <a:effectLst/>
                        </a:rPr>
                        <a:t>Ab</a:t>
                      </a:r>
                      <a:endParaRPr lang="en-US" sz="2400" b="0" i="0" u="none" strike="noStrike">
                        <a:solidFill>
                          <a:srgbClr val="000000"/>
                        </a:solidFill>
                        <a:effectLst/>
                        <a:latin typeface="Calibri" charset="0"/>
                      </a:endParaRPr>
                    </a:p>
                  </a:txBody>
                  <a:tcPr marL="6350" marR="6350" marT="6350" marB="0" anchor="b"/>
                </a:tc>
                <a:tc>
                  <a:txBody>
                    <a:bodyPr/>
                    <a:lstStyle/>
                    <a:p>
                      <a:pPr algn="ctr" fontAlgn="b"/>
                      <a:r>
                        <a:rPr lang="en-US" sz="2400" u="none" strike="noStrike">
                          <a:effectLst/>
                        </a:rPr>
                        <a:t>Bbm</a:t>
                      </a:r>
                      <a:endParaRPr lang="en-US" sz="2400" b="0" i="0" u="none" strike="noStrike">
                        <a:solidFill>
                          <a:srgbClr val="000000"/>
                        </a:solidFill>
                        <a:effectLst/>
                        <a:latin typeface="Calibri" charset="0"/>
                      </a:endParaRPr>
                    </a:p>
                  </a:txBody>
                  <a:tcPr marL="6350" marR="6350" marT="6350" marB="0" anchor="b"/>
                </a:tc>
                <a:tc>
                  <a:txBody>
                    <a:bodyPr/>
                    <a:lstStyle/>
                    <a:p>
                      <a:pPr algn="ctr" fontAlgn="b"/>
                      <a:r>
                        <a:rPr lang="en-US" sz="2400" u="none" strike="noStrike">
                          <a:effectLst/>
                        </a:rPr>
                        <a:t>Cdim</a:t>
                      </a:r>
                      <a:endParaRPr lang="en-US" sz="2400" b="0" i="0" u="none" strike="noStrike">
                        <a:solidFill>
                          <a:srgbClr val="000000"/>
                        </a:solidFill>
                        <a:effectLst/>
                        <a:latin typeface="Calibri" charset="0"/>
                      </a:endParaRPr>
                    </a:p>
                  </a:txBody>
                  <a:tcPr marL="6350" marR="6350" marT="6350" marB="0" anchor="b"/>
                </a:tc>
              </a:tr>
              <a:tr h="203200">
                <a:tc>
                  <a:txBody>
                    <a:bodyPr/>
                    <a:lstStyle/>
                    <a:p>
                      <a:pPr algn="l" fontAlgn="b"/>
                      <a:r>
                        <a:rPr lang="en-US" sz="2400" u="none" strike="noStrike">
                          <a:effectLst/>
                        </a:rPr>
                        <a:t>D major</a:t>
                      </a:r>
                      <a:endParaRPr lang="en-US" sz="2400" b="0" i="0" u="none" strike="noStrike">
                        <a:solidFill>
                          <a:srgbClr val="000000"/>
                        </a:solidFill>
                        <a:effectLst/>
                        <a:latin typeface="Calibri" charset="0"/>
                      </a:endParaRPr>
                    </a:p>
                  </a:txBody>
                  <a:tcPr marL="6350" marR="6350" marT="6350" marB="0" anchor="b"/>
                </a:tc>
                <a:tc>
                  <a:txBody>
                    <a:bodyPr/>
                    <a:lstStyle/>
                    <a:p>
                      <a:pPr algn="ctr" fontAlgn="b"/>
                      <a:r>
                        <a:rPr lang="en-US" sz="2400" u="none" strike="noStrike">
                          <a:effectLst/>
                        </a:rPr>
                        <a:t>D</a:t>
                      </a:r>
                      <a:endParaRPr lang="en-US" sz="2400" b="0" i="0" u="none" strike="noStrike">
                        <a:solidFill>
                          <a:srgbClr val="000000"/>
                        </a:solidFill>
                        <a:effectLst/>
                        <a:latin typeface="Calibri" charset="0"/>
                      </a:endParaRPr>
                    </a:p>
                  </a:txBody>
                  <a:tcPr marL="6350" marR="6350" marT="6350" marB="0" anchor="b"/>
                </a:tc>
                <a:tc>
                  <a:txBody>
                    <a:bodyPr/>
                    <a:lstStyle/>
                    <a:p>
                      <a:pPr algn="ctr" fontAlgn="b"/>
                      <a:r>
                        <a:rPr lang="en-US" sz="2400" u="none" strike="noStrike" dirty="0" err="1">
                          <a:effectLst/>
                        </a:rPr>
                        <a:t>Em</a:t>
                      </a:r>
                      <a:endParaRPr lang="en-US" sz="2400" b="0" i="0" u="none" strike="noStrike" dirty="0">
                        <a:solidFill>
                          <a:srgbClr val="000000"/>
                        </a:solidFill>
                        <a:effectLst/>
                        <a:latin typeface="Calibri" charset="0"/>
                      </a:endParaRPr>
                    </a:p>
                  </a:txBody>
                  <a:tcPr marL="6350" marR="6350" marT="6350" marB="0" anchor="b"/>
                </a:tc>
                <a:tc>
                  <a:txBody>
                    <a:bodyPr/>
                    <a:lstStyle/>
                    <a:p>
                      <a:pPr algn="ctr" fontAlgn="b"/>
                      <a:r>
                        <a:rPr lang="uk-UA" sz="2400" u="none" strike="noStrike">
                          <a:effectLst/>
                        </a:rPr>
                        <a:t>F#m</a:t>
                      </a:r>
                      <a:endParaRPr lang="uk-UA" sz="2400" b="0" i="0" u="none" strike="noStrike">
                        <a:solidFill>
                          <a:srgbClr val="000000"/>
                        </a:solidFill>
                        <a:effectLst/>
                        <a:latin typeface="Calibri" charset="0"/>
                      </a:endParaRPr>
                    </a:p>
                  </a:txBody>
                  <a:tcPr marL="6350" marR="6350" marT="6350" marB="0" anchor="b"/>
                </a:tc>
                <a:tc>
                  <a:txBody>
                    <a:bodyPr/>
                    <a:lstStyle/>
                    <a:p>
                      <a:pPr algn="ctr" fontAlgn="b"/>
                      <a:r>
                        <a:rPr lang="en-US" sz="2400" u="none" strike="noStrike">
                          <a:effectLst/>
                        </a:rPr>
                        <a:t>G</a:t>
                      </a:r>
                      <a:endParaRPr lang="en-US" sz="2400" b="0" i="0" u="none" strike="noStrike">
                        <a:solidFill>
                          <a:srgbClr val="000000"/>
                        </a:solidFill>
                        <a:effectLst/>
                        <a:latin typeface="Calibri" charset="0"/>
                      </a:endParaRPr>
                    </a:p>
                  </a:txBody>
                  <a:tcPr marL="6350" marR="6350" marT="6350" marB="0" anchor="b"/>
                </a:tc>
                <a:tc>
                  <a:txBody>
                    <a:bodyPr/>
                    <a:lstStyle/>
                    <a:p>
                      <a:pPr algn="ctr" fontAlgn="b"/>
                      <a:r>
                        <a:rPr lang="en-US" sz="2400" u="none" strike="noStrike">
                          <a:effectLst/>
                        </a:rPr>
                        <a:t>A</a:t>
                      </a:r>
                      <a:endParaRPr lang="en-US" sz="2400" b="0" i="0" u="none" strike="noStrike">
                        <a:solidFill>
                          <a:srgbClr val="000000"/>
                        </a:solidFill>
                        <a:effectLst/>
                        <a:latin typeface="Calibri" charset="0"/>
                      </a:endParaRPr>
                    </a:p>
                  </a:txBody>
                  <a:tcPr marL="6350" marR="6350" marT="6350" marB="0" anchor="b"/>
                </a:tc>
                <a:tc>
                  <a:txBody>
                    <a:bodyPr/>
                    <a:lstStyle/>
                    <a:p>
                      <a:pPr algn="ctr" fontAlgn="b"/>
                      <a:r>
                        <a:rPr lang="en-US" sz="2400" u="none" strike="noStrike">
                          <a:effectLst/>
                        </a:rPr>
                        <a:t>Bm</a:t>
                      </a:r>
                      <a:endParaRPr lang="en-US" sz="2400" b="0" i="0" u="none" strike="noStrike">
                        <a:solidFill>
                          <a:srgbClr val="000000"/>
                        </a:solidFill>
                        <a:effectLst/>
                        <a:latin typeface="Calibri" charset="0"/>
                      </a:endParaRPr>
                    </a:p>
                  </a:txBody>
                  <a:tcPr marL="6350" marR="6350" marT="6350" marB="0" anchor="b"/>
                </a:tc>
                <a:tc>
                  <a:txBody>
                    <a:bodyPr/>
                    <a:lstStyle/>
                    <a:p>
                      <a:pPr algn="ctr" fontAlgn="b"/>
                      <a:r>
                        <a:rPr lang="en-US" sz="2400" u="none" strike="noStrike">
                          <a:effectLst/>
                        </a:rPr>
                        <a:t>C#dim</a:t>
                      </a:r>
                      <a:endParaRPr lang="en-US" sz="2400" b="0" i="0" u="none" strike="noStrike">
                        <a:solidFill>
                          <a:srgbClr val="000000"/>
                        </a:solidFill>
                        <a:effectLst/>
                        <a:latin typeface="Calibri" charset="0"/>
                      </a:endParaRPr>
                    </a:p>
                  </a:txBody>
                  <a:tcPr marL="6350" marR="6350" marT="6350" marB="0" anchor="b"/>
                </a:tc>
              </a:tr>
              <a:tr h="203200">
                <a:tc>
                  <a:txBody>
                    <a:bodyPr/>
                    <a:lstStyle/>
                    <a:p>
                      <a:pPr algn="l" fontAlgn="b"/>
                      <a:r>
                        <a:rPr lang="en-US" sz="2400" u="none" strike="noStrike">
                          <a:effectLst/>
                        </a:rPr>
                        <a:t>Eb major</a:t>
                      </a:r>
                      <a:endParaRPr lang="en-US" sz="2400" b="0" i="0" u="none" strike="noStrike">
                        <a:solidFill>
                          <a:srgbClr val="000000"/>
                        </a:solidFill>
                        <a:effectLst/>
                        <a:latin typeface="Calibri" charset="0"/>
                      </a:endParaRPr>
                    </a:p>
                  </a:txBody>
                  <a:tcPr marL="6350" marR="6350" marT="6350" marB="0" anchor="b"/>
                </a:tc>
                <a:tc>
                  <a:txBody>
                    <a:bodyPr/>
                    <a:lstStyle/>
                    <a:p>
                      <a:pPr algn="ctr" fontAlgn="b"/>
                      <a:r>
                        <a:rPr lang="en-US" sz="2400" u="none" strike="noStrike">
                          <a:effectLst/>
                        </a:rPr>
                        <a:t>Eb</a:t>
                      </a:r>
                      <a:endParaRPr lang="en-US" sz="2400" b="0" i="0" u="none" strike="noStrike">
                        <a:solidFill>
                          <a:srgbClr val="000000"/>
                        </a:solidFill>
                        <a:effectLst/>
                        <a:latin typeface="Calibri" charset="0"/>
                      </a:endParaRPr>
                    </a:p>
                  </a:txBody>
                  <a:tcPr marL="6350" marR="6350" marT="6350" marB="0" anchor="b"/>
                </a:tc>
                <a:tc>
                  <a:txBody>
                    <a:bodyPr/>
                    <a:lstStyle/>
                    <a:p>
                      <a:pPr algn="ctr" fontAlgn="b"/>
                      <a:r>
                        <a:rPr lang="en-US" sz="2400" u="none" strike="noStrike">
                          <a:effectLst/>
                        </a:rPr>
                        <a:t>Fm</a:t>
                      </a:r>
                      <a:endParaRPr lang="en-US" sz="2400" b="0" i="0" u="none" strike="noStrike">
                        <a:solidFill>
                          <a:srgbClr val="000000"/>
                        </a:solidFill>
                        <a:effectLst/>
                        <a:latin typeface="Calibri" charset="0"/>
                      </a:endParaRPr>
                    </a:p>
                  </a:txBody>
                  <a:tcPr marL="6350" marR="6350" marT="6350" marB="0" anchor="b"/>
                </a:tc>
                <a:tc>
                  <a:txBody>
                    <a:bodyPr/>
                    <a:lstStyle/>
                    <a:p>
                      <a:pPr algn="ctr" fontAlgn="b"/>
                      <a:r>
                        <a:rPr lang="en-US" sz="2400" u="none" strike="noStrike">
                          <a:effectLst/>
                        </a:rPr>
                        <a:t>Gm</a:t>
                      </a:r>
                      <a:endParaRPr lang="en-US" sz="2400" b="0" i="0" u="none" strike="noStrike">
                        <a:solidFill>
                          <a:srgbClr val="000000"/>
                        </a:solidFill>
                        <a:effectLst/>
                        <a:latin typeface="Calibri" charset="0"/>
                      </a:endParaRPr>
                    </a:p>
                  </a:txBody>
                  <a:tcPr marL="6350" marR="6350" marT="6350" marB="0" anchor="b"/>
                </a:tc>
                <a:tc>
                  <a:txBody>
                    <a:bodyPr/>
                    <a:lstStyle/>
                    <a:p>
                      <a:pPr algn="ctr" fontAlgn="b"/>
                      <a:r>
                        <a:rPr lang="en-US" sz="2400" u="none" strike="noStrike">
                          <a:effectLst/>
                        </a:rPr>
                        <a:t>Ab</a:t>
                      </a:r>
                      <a:endParaRPr lang="en-US" sz="2400" b="0" i="0" u="none" strike="noStrike">
                        <a:solidFill>
                          <a:srgbClr val="000000"/>
                        </a:solidFill>
                        <a:effectLst/>
                        <a:latin typeface="Calibri" charset="0"/>
                      </a:endParaRPr>
                    </a:p>
                  </a:txBody>
                  <a:tcPr marL="6350" marR="6350" marT="6350" marB="0" anchor="b"/>
                </a:tc>
                <a:tc>
                  <a:txBody>
                    <a:bodyPr/>
                    <a:lstStyle/>
                    <a:p>
                      <a:pPr algn="ctr" fontAlgn="b"/>
                      <a:r>
                        <a:rPr lang="en-US" sz="2400" u="none" strike="noStrike">
                          <a:effectLst/>
                        </a:rPr>
                        <a:t>Bb</a:t>
                      </a:r>
                      <a:endParaRPr lang="en-US" sz="2400" b="0" i="0" u="none" strike="noStrike">
                        <a:solidFill>
                          <a:srgbClr val="000000"/>
                        </a:solidFill>
                        <a:effectLst/>
                        <a:latin typeface="Calibri" charset="0"/>
                      </a:endParaRPr>
                    </a:p>
                  </a:txBody>
                  <a:tcPr marL="6350" marR="6350" marT="6350" marB="0" anchor="b"/>
                </a:tc>
                <a:tc>
                  <a:txBody>
                    <a:bodyPr/>
                    <a:lstStyle/>
                    <a:p>
                      <a:pPr algn="ctr" fontAlgn="b"/>
                      <a:r>
                        <a:rPr lang="en-US" sz="2400" u="none" strike="noStrike">
                          <a:effectLst/>
                        </a:rPr>
                        <a:t>Cm</a:t>
                      </a:r>
                      <a:endParaRPr lang="en-US" sz="2400" b="0" i="0" u="none" strike="noStrike">
                        <a:solidFill>
                          <a:srgbClr val="000000"/>
                        </a:solidFill>
                        <a:effectLst/>
                        <a:latin typeface="Calibri" charset="0"/>
                      </a:endParaRPr>
                    </a:p>
                  </a:txBody>
                  <a:tcPr marL="6350" marR="6350" marT="6350" marB="0" anchor="b"/>
                </a:tc>
                <a:tc>
                  <a:txBody>
                    <a:bodyPr/>
                    <a:lstStyle/>
                    <a:p>
                      <a:pPr algn="ctr" fontAlgn="b"/>
                      <a:r>
                        <a:rPr lang="en-US" sz="2400" u="none" strike="noStrike">
                          <a:effectLst/>
                        </a:rPr>
                        <a:t>Ddim</a:t>
                      </a:r>
                      <a:endParaRPr lang="en-US" sz="2400" b="0" i="0" u="none" strike="noStrike">
                        <a:solidFill>
                          <a:srgbClr val="000000"/>
                        </a:solidFill>
                        <a:effectLst/>
                        <a:latin typeface="Calibri" charset="0"/>
                      </a:endParaRPr>
                    </a:p>
                  </a:txBody>
                  <a:tcPr marL="6350" marR="6350" marT="6350" marB="0" anchor="b"/>
                </a:tc>
              </a:tr>
              <a:tr h="203200">
                <a:tc>
                  <a:txBody>
                    <a:bodyPr/>
                    <a:lstStyle/>
                    <a:p>
                      <a:pPr algn="l" fontAlgn="b"/>
                      <a:r>
                        <a:rPr lang="en-US" sz="2400" u="none" strike="noStrike">
                          <a:effectLst/>
                        </a:rPr>
                        <a:t>E major</a:t>
                      </a:r>
                      <a:endParaRPr lang="en-US" sz="2400" b="0" i="0" u="none" strike="noStrike">
                        <a:solidFill>
                          <a:srgbClr val="000000"/>
                        </a:solidFill>
                        <a:effectLst/>
                        <a:latin typeface="Calibri" charset="0"/>
                      </a:endParaRPr>
                    </a:p>
                  </a:txBody>
                  <a:tcPr marL="6350" marR="6350" marT="6350" marB="0" anchor="b"/>
                </a:tc>
                <a:tc>
                  <a:txBody>
                    <a:bodyPr/>
                    <a:lstStyle/>
                    <a:p>
                      <a:pPr algn="ctr" fontAlgn="b"/>
                      <a:r>
                        <a:rPr lang="en-US" sz="2400" u="none" strike="noStrike">
                          <a:effectLst/>
                        </a:rPr>
                        <a:t>E</a:t>
                      </a:r>
                      <a:endParaRPr lang="en-US" sz="2400" b="0" i="0" u="none" strike="noStrike">
                        <a:solidFill>
                          <a:srgbClr val="000000"/>
                        </a:solidFill>
                        <a:effectLst/>
                        <a:latin typeface="Calibri" charset="0"/>
                      </a:endParaRPr>
                    </a:p>
                  </a:txBody>
                  <a:tcPr marL="6350" marR="6350" marT="6350" marB="0" anchor="b"/>
                </a:tc>
                <a:tc>
                  <a:txBody>
                    <a:bodyPr/>
                    <a:lstStyle/>
                    <a:p>
                      <a:pPr algn="ctr" fontAlgn="b"/>
                      <a:r>
                        <a:rPr lang="uk-UA" sz="2400" u="none" strike="noStrike">
                          <a:effectLst/>
                        </a:rPr>
                        <a:t>F#m</a:t>
                      </a:r>
                      <a:endParaRPr lang="uk-UA" sz="2400" b="0" i="0" u="none" strike="noStrike">
                        <a:solidFill>
                          <a:srgbClr val="000000"/>
                        </a:solidFill>
                        <a:effectLst/>
                        <a:latin typeface="Calibri" charset="0"/>
                      </a:endParaRPr>
                    </a:p>
                  </a:txBody>
                  <a:tcPr marL="6350" marR="6350" marT="6350" marB="0" anchor="b"/>
                </a:tc>
                <a:tc>
                  <a:txBody>
                    <a:bodyPr/>
                    <a:lstStyle/>
                    <a:p>
                      <a:pPr algn="ctr" fontAlgn="b"/>
                      <a:r>
                        <a:rPr lang="uk-UA" sz="2400" u="none" strike="noStrike">
                          <a:effectLst/>
                        </a:rPr>
                        <a:t>G#m</a:t>
                      </a:r>
                      <a:endParaRPr lang="uk-UA" sz="2400" b="0" i="0" u="none" strike="noStrike">
                        <a:solidFill>
                          <a:srgbClr val="000000"/>
                        </a:solidFill>
                        <a:effectLst/>
                        <a:latin typeface="Calibri" charset="0"/>
                      </a:endParaRPr>
                    </a:p>
                  </a:txBody>
                  <a:tcPr marL="6350" marR="6350" marT="6350" marB="0" anchor="b"/>
                </a:tc>
                <a:tc>
                  <a:txBody>
                    <a:bodyPr/>
                    <a:lstStyle/>
                    <a:p>
                      <a:pPr algn="ctr" fontAlgn="b"/>
                      <a:r>
                        <a:rPr lang="en-US" sz="2400" u="none" strike="noStrike">
                          <a:effectLst/>
                        </a:rPr>
                        <a:t>A</a:t>
                      </a:r>
                      <a:endParaRPr lang="en-US" sz="2400" b="0" i="0" u="none" strike="noStrike">
                        <a:solidFill>
                          <a:srgbClr val="000000"/>
                        </a:solidFill>
                        <a:effectLst/>
                        <a:latin typeface="Calibri" charset="0"/>
                      </a:endParaRPr>
                    </a:p>
                  </a:txBody>
                  <a:tcPr marL="6350" marR="6350" marT="6350" marB="0" anchor="b"/>
                </a:tc>
                <a:tc>
                  <a:txBody>
                    <a:bodyPr/>
                    <a:lstStyle/>
                    <a:p>
                      <a:pPr algn="ctr" fontAlgn="b"/>
                      <a:r>
                        <a:rPr lang="en-US" sz="2400" u="none" strike="noStrike">
                          <a:effectLst/>
                        </a:rPr>
                        <a:t>B</a:t>
                      </a:r>
                      <a:endParaRPr lang="en-US" sz="2400" b="0" i="0" u="none" strike="noStrike">
                        <a:solidFill>
                          <a:srgbClr val="000000"/>
                        </a:solidFill>
                        <a:effectLst/>
                        <a:latin typeface="Calibri" charset="0"/>
                      </a:endParaRPr>
                    </a:p>
                  </a:txBody>
                  <a:tcPr marL="6350" marR="6350" marT="6350" marB="0" anchor="b"/>
                </a:tc>
                <a:tc>
                  <a:txBody>
                    <a:bodyPr/>
                    <a:lstStyle/>
                    <a:p>
                      <a:pPr algn="ctr" fontAlgn="b"/>
                      <a:r>
                        <a:rPr lang="uk-UA" sz="2400" u="none" strike="noStrike">
                          <a:effectLst/>
                        </a:rPr>
                        <a:t>C#m</a:t>
                      </a:r>
                      <a:endParaRPr lang="uk-UA" sz="2400" b="0" i="0" u="none" strike="noStrike">
                        <a:solidFill>
                          <a:srgbClr val="000000"/>
                        </a:solidFill>
                        <a:effectLst/>
                        <a:latin typeface="Calibri" charset="0"/>
                      </a:endParaRPr>
                    </a:p>
                  </a:txBody>
                  <a:tcPr marL="6350" marR="6350" marT="6350" marB="0" anchor="b"/>
                </a:tc>
                <a:tc>
                  <a:txBody>
                    <a:bodyPr/>
                    <a:lstStyle/>
                    <a:p>
                      <a:pPr algn="ctr" fontAlgn="b"/>
                      <a:r>
                        <a:rPr lang="en-US" sz="2400" u="none" strike="noStrike">
                          <a:effectLst/>
                        </a:rPr>
                        <a:t>D#dim</a:t>
                      </a:r>
                      <a:endParaRPr lang="en-US" sz="2400" b="0" i="0" u="none" strike="noStrike">
                        <a:solidFill>
                          <a:srgbClr val="000000"/>
                        </a:solidFill>
                        <a:effectLst/>
                        <a:latin typeface="Calibri" charset="0"/>
                      </a:endParaRPr>
                    </a:p>
                  </a:txBody>
                  <a:tcPr marL="6350" marR="6350" marT="6350" marB="0" anchor="b"/>
                </a:tc>
              </a:tr>
              <a:tr h="203200">
                <a:tc>
                  <a:txBody>
                    <a:bodyPr/>
                    <a:lstStyle/>
                    <a:p>
                      <a:pPr algn="l" fontAlgn="b"/>
                      <a:r>
                        <a:rPr lang="en-US" sz="2400" u="none" strike="noStrike">
                          <a:effectLst/>
                        </a:rPr>
                        <a:t>F major</a:t>
                      </a:r>
                      <a:endParaRPr lang="en-US" sz="2400" b="0" i="0" u="none" strike="noStrike">
                        <a:solidFill>
                          <a:srgbClr val="000000"/>
                        </a:solidFill>
                        <a:effectLst/>
                        <a:latin typeface="Calibri" charset="0"/>
                      </a:endParaRPr>
                    </a:p>
                  </a:txBody>
                  <a:tcPr marL="6350" marR="6350" marT="6350" marB="0" anchor="b"/>
                </a:tc>
                <a:tc>
                  <a:txBody>
                    <a:bodyPr/>
                    <a:lstStyle/>
                    <a:p>
                      <a:pPr algn="ctr" fontAlgn="b"/>
                      <a:r>
                        <a:rPr lang="en-US" sz="2400" u="none" strike="noStrike">
                          <a:effectLst/>
                        </a:rPr>
                        <a:t>F</a:t>
                      </a:r>
                      <a:endParaRPr lang="en-US" sz="2400" b="0" i="0" u="none" strike="noStrike">
                        <a:solidFill>
                          <a:srgbClr val="000000"/>
                        </a:solidFill>
                        <a:effectLst/>
                        <a:latin typeface="Calibri" charset="0"/>
                      </a:endParaRPr>
                    </a:p>
                  </a:txBody>
                  <a:tcPr marL="6350" marR="6350" marT="6350" marB="0" anchor="b"/>
                </a:tc>
                <a:tc>
                  <a:txBody>
                    <a:bodyPr/>
                    <a:lstStyle/>
                    <a:p>
                      <a:pPr algn="ctr" fontAlgn="b"/>
                      <a:r>
                        <a:rPr lang="en-US" sz="2400" u="none" strike="noStrike">
                          <a:effectLst/>
                        </a:rPr>
                        <a:t>Gm</a:t>
                      </a:r>
                      <a:endParaRPr lang="en-US" sz="2400" b="0" i="0" u="none" strike="noStrike">
                        <a:solidFill>
                          <a:srgbClr val="000000"/>
                        </a:solidFill>
                        <a:effectLst/>
                        <a:latin typeface="Calibri" charset="0"/>
                      </a:endParaRPr>
                    </a:p>
                  </a:txBody>
                  <a:tcPr marL="6350" marR="6350" marT="6350" marB="0" anchor="b"/>
                </a:tc>
                <a:tc>
                  <a:txBody>
                    <a:bodyPr/>
                    <a:lstStyle/>
                    <a:p>
                      <a:pPr algn="ctr" fontAlgn="b"/>
                      <a:r>
                        <a:rPr lang="en-US" sz="2400" u="none" strike="noStrike">
                          <a:effectLst/>
                        </a:rPr>
                        <a:t>Am</a:t>
                      </a:r>
                      <a:endParaRPr lang="en-US" sz="2400" b="0" i="0" u="none" strike="noStrike">
                        <a:solidFill>
                          <a:srgbClr val="000000"/>
                        </a:solidFill>
                        <a:effectLst/>
                        <a:latin typeface="Calibri" charset="0"/>
                      </a:endParaRPr>
                    </a:p>
                  </a:txBody>
                  <a:tcPr marL="6350" marR="6350" marT="6350" marB="0" anchor="b"/>
                </a:tc>
                <a:tc>
                  <a:txBody>
                    <a:bodyPr/>
                    <a:lstStyle/>
                    <a:p>
                      <a:pPr algn="ctr" fontAlgn="b"/>
                      <a:r>
                        <a:rPr lang="en-US" sz="2400" u="none" strike="noStrike">
                          <a:effectLst/>
                        </a:rPr>
                        <a:t>Bb</a:t>
                      </a:r>
                      <a:endParaRPr lang="en-US" sz="2400" b="0" i="0" u="none" strike="noStrike">
                        <a:solidFill>
                          <a:srgbClr val="000000"/>
                        </a:solidFill>
                        <a:effectLst/>
                        <a:latin typeface="Calibri" charset="0"/>
                      </a:endParaRPr>
                    </a:p>
                  </a:txBody>
                  <a:tcPr marL="6350" marR="6350" marT="6350" marB="0" anchor="b"/>
                </a:tc>
                <a:tc>
                  <a:txBody>
                    <a:bodyPr/>
                    <a:lstStyle/>
                    <a:p>
                      <a:pPr algn="ctr" fontAlgn="b"/>
                      <a:r>
                        <a:rPr lang="en-US" sz="2400" u="none" strike="noStrike">
                          <a:effectLst/>
                        </a:rPr>
                        <a:t>C</a:t>
                      </a:r>
                      <a:endParaRPr lang="en-US" sz="2400" b="0" i="0" u="none" strike="noStrike">
                        <a:solidFill>
                          <a:srgbClr val="000000"/>
                        </a:solidFill>
                        <a:effectLst/>
                        <a:latin typeface="Calibri" charset="0"/>
                      </a:endParaRPr>
                    </a:p>
                  </a:txBody>
                  <a:tcPr marL="6350" marR="6350" marT="6350" marB="0" anchor="b"/>
                </a:tc>
                <a:tc>
                  <a:txBody>
                    <a:bodyPr/>
                    <a:lstStyle/>
                    <a:p>
                      <a:pPr algn="ctr" fontAlgn="b"/>
                      <a:r>
                        <a:rPr lang="en-US" sz="2400" u="none" strike="noStrike">
                          <a:effectLst/>
                        </a:rPr>
                        <a:t>Dm</a:t>
                      </a:r>
                      <a:endParaRPr lang="en-US" sz="2400" b="0" i="0" u="none" strike="noStrike">
                        <a:solidFill>
                          <a:srgbClr val="000000"/>
                        </a:solidFill>
                        <a:effectLst/>
                        <a:latin typeface="Calibri" charset="0"/>
                      </a:endParaRPr>
                    </a:p>
                  </a:txBody>
                  <a:tcPr marL="6350" marR="6350" marT="6350" marB="0" anchor="b"/>
                </a:tc>
                <a:tc>
                  <a:txBody>
                    <a:bodyPr/>
                    <a:lstStyle/>
                    <a:p>
                      <a:pPr algn="ctr" fontAlgn="b"/>
                      <a:r>
                        <a:rPr lang="en-US" sz="2400" u="none" strike="noStrike">
                          <a:effectLst/>
                        </a:rPr>
                        <a:t>Edim</a:t>
                      </a:r>
                      <a:endParaRPr lang="en-US" sz="2400" b="0" i="0" u="none" strike="noStrike">
                        <a:solidFill>
                          <a:srgbClr val="000000"/>
                        </a:solidFill>
                        <a:effectLst/>
                        <a:latin typeface="Calibri" charset="0"/>
                      </a:endParaRPr>
                    </a:p>
                  </a:txBody>
                  <a:tcPr marL="6350" marR="6350" marT="6350" marB="0" anchor="b"/>
                </a:tc>
              </a:tr>
              <a:tr h="203200">
                <a:tc>
                  <a:txBody>
                    <a:bodyPr/>
                    <a:lstStyle/>
                    <a:p>
                      <a:pPr algn="l" fontAlgn="b"/>
                      <a:r>
                        <a:rPr lang="en-US" sz="2400" u="none" strike="noStrike">
                          <a:effectLst/>
                        </a:rPr>
                        <a:t>F# major</a:t>
                      </a:r>
                      <a:endParaRPr lang="en-US" sz="2400" b="0" i="0" u="none" strike="noStrike">
                        <a:solidFill>
                          <a:srgbClr val="000000"/>
                        </a:solidFill>
                        <a:effectLst/>
                        <a:latin typeface="Calibri" charset="0"/>
                      </a:endParaRPr>
                    </a:p>
                  </a:txBody>
                  <a:tcPr marL="6350" marR="6350" marT="6350" marB="0" anchor="b"/>
                </a:tc>
                <a:tc>
                  <a:txBody>
                    <a:bodyPr/>
                    <a:lstStyle/>
                    <a:p>
                      <a:pPr algn="ctr" fontAlgn="b"/>
                      <a:r>
                        <a:rPr lang="uk-UA" sz="2400" u="none" strike="noStrike">
                          <a:effectLst/>
                        </a:rPr>
                        <a:t>F#</a:t>
                      </a:r>
                      <a:endParaRPr lang="uk-UA" sz="2400" b="0" i="0" u="none" strike="noStrike">
                        <a:solidFill>
                          <a:srgbClr val="000000"/>
                        </a:solidFill>
                        <a:effectLst/>
                        <a:latin typeface="Calibri" charset="0"/>
                      </a:endParaRPr>
                    </a:p>
                  </a:txBody>
                  <a:tcPr marL="6350" marR="6350" marT="6350" marB="0" anchor="b"/>
                </a:tc>
                <a:tc>
                  <a:txBody>
                    <a:bodyPr/>
                    <a:lstStyle/>
                    <a:p>
                      <a:pPr algn="ctr" fontAlgn="b"/>
                      <a:r>
                        <a:rPr lang="uk-UA" sz="2400" u="none" strike="noStrike">
                          <a:effectLst/>
                        </a:rPr>
                        <a:t>G#m</a:t>
                      </a:r>
                      <a:endParaRPr lang="uk-UA" sz="2400" b="0" i="0" u="none" strike="noStrike">
                        <a:solidFill>
                          <a:srgbClr val="000000"/>
                        </a:solidFill>
                        <a:effectLst/>
                        <a:latin typeface="Calibri" charset="0"/>
                      </a:endParaRPr>
                    </a:p>
                  </a:txBody>
                  <a:tcPr marL="6350" marR="6350" marT="6350" marB="0" anchor="b"/>
                </a:tc>
                <a:tc>
                  <a:txBody>
                    <a:bodyPr/>
                    <a:lstStyle/>
                    <a:p>
                      <a:pPr algn="ctr" fontAlgn="b"/>
                      <a:r>
                        <a:rPr lang="uk-UA" sz="2400" u="none" strike="noStrike">
                          <a:effectLst/>
                        </a:rPr>
                        <a:t>A#m</a:t>
                      </a:r>
                      <a:endParaRPr lang="uk-UA" sz="2400" b="0" i="0" u="none" strike="noStrike">
                        <a:solidFill>
                          <a:srgbClr val="000000"/>
                        </a:solidFill>
                        <a:effectLst/>
                        <a:latin typeface="Calibri" charset="0"/>
                      </a:endParaRPr>
                    </a:p>
                  </a:txBody>
                  <a:tcPr marL="6350" marR="6350" marT="6350" marB="0" anchor="b"/>
                </a:tc>
                <a:tc>
                  <a:txBody>
                    <a:bodyPr/>
                    <a:lstStyle/>
                    <a:p>
                      <a:pPr algn="ctr" fontAlgn="b"/>
                      <a:r>
                        <a:rPr lang="en-US" sz="2400" u="none" strike="noStrike">
                          <a:effectLst/>
                        </a:rPr>
                        <a:t>B</a:t>
                      </a:r>
                      <a:endParaRPr lang="en-US" sz="2400" b="0" i="0" u="none" strike="noStrike">
                        <a:solidFill>
                          <a:srgbClr val="000000"/>
                        </a:solidFill>
                        <a:effectLst/>
                        <a:latin typeface="Calibri" charset="0"/>
                      </a:endParaRPr>
                    </a:p>
                  </a:txBody>
                  <a:tcPr marL="6350" marR="6350" marT="6350" marB="0" anchor="b"/>
                </a:tc>
                <a:tc>
                  <a:txBody>
                    <a:bodyPr/>
                    <a:lstStyle/>
                    <a:p>
                      <a:pPr algn="ctr" fontAlgn="b"/>
                      <a:r>
                        <a:rPr lang="uk-UA" sz="2400" u="none" strike="noStrike">
                          <a:effectLst/>
                        </a:rPr>
                        <a:t>C#</a:t>
                      </a:r>
                      <a:endParaRPr lang="uk-UA" sz="2400" b="0" i="0" u="none" strike="noStrike">
                        <a:solidFill>
                          <a:srgbClr val="000000"/>
                        </a:solidFill>
                        <a:effectLst/>
                        <a:latin typeface="Calibri" charset="0"/>
                      </a:endParaRPr>
                    </a:p>
                  </a:txBody>
                  <a:tcPr marL="6350" marR="6350" marT="6350" marB="0" anchor="b"/>
                </a:tc>
                <a:tc>
                  <a:txBody>
                    <a:bodyPr/>
                    <a:lstStyle/>
                    <a:p>
                      <a:pPr algn="ctr" fontAlgn="b"/>
                      <a:r>
                        <a:rPr lang="uk-UA" sz="2400" u="none" strike="noStrike">
                          <a:effectLst/>
                        </a:rPr>
                        <a:t>D#m</a:t>
                      </a:r>
                      <a:endParaRPr lang="uk-UA" sz="2400" b="0" i="0" u="none" strike="noStrike">
                        <a:solidFill>
                          <a:srgbClr val="000000"/>
                        </a:solidFill>
                        <a:effectLst/>
                        <a:latin typeface="Calibri" charset="0"/>
                      </a:endParaRPr>
                    </a:p>
                  </a:txBody>
                  <a:tcPr marL="6350" marR="6350" marT="6350" marB="0" anchor="b"/>
                </a:tc>
                <a:tc>
                  <a:txBody>
                    <a:bodyPr/>
                    <a:lstStyle/>
                    <a:p>
                      <a:pPr algn="ctr" fontAlgn="b"/>
                      <a:r>
                        <a:rPr lang="en-US" sz="2400" u="none" strike="noStrike">
                          <a:effectLst/>
                        </a:rPr>
                        <a:t>E#dim</a:t>
                      </a:r>
                      <a:endParaRPr lang="en-US" sz="2400" b="0" i="0" u="none" strike="noStrike">
                        <a:solidFill>
                          <a:srgbClr val="000000"/>
                        </a:solidFill>
                        <a:effectLst/>
                        <a:latin typeface="Calibri" charset="0"/>
                      </a:endParaRPr>
                    </a:p>
                  </a:txBody>
                  <a:tcPr marL="6350" marR="6350" marT="6350" marB="0" anchor="b"/>
                </a:tc>
              </a:tr>
              <a:tr h="203200">
                <a:tc>
                  <a:txBody>
                    <a:bodyPr/>
                    <a:lstStyle/>
                    <a:p>
                      <a:pPr algn="l" fontAlgn="b"/>
                      <a:r>
                        <a:rPr lang="en-US" sz="2400" u="none" strike="noStrike">
                          <a:effectLst/>
                        </a:rPr>
                        <a:t>Gb major</a:t>
                      </a:r>
                      <a:endParaRPr lang="en-US" sz="2400" b="0" i="0" u="none" strike="noStrike">
                        <a:solidFill>
                          <a:srgbClr val="000000"/>
                        </a:solidFill>
                        <a:effectLst/>
                        <a:latin typeface="Calibri" charset="0"/>
                      </a:endParaRPr>
                    </a:p>
                  </a:txBody>
                  <a:tcPr marL="6350" marR="6350" marT="6350" marB="0" anchor="b"/>
                </a:tc>
                <a:tc>
                  <a:txBody>
                    <a:bodyPr/>
                    <a:lstStyle/>
                    <a:p>
                      <a:pPr algn="ctr" fontAlgn="b"/>
                      <a:r>
                        <a:rPr lang="en-US" sz="2400" u="none" strike="noStrike">
                          <a:effectLst/>
                        </a:rPr>
                        <a:t>Gb</a:t>
                      </a:r>
                      <a:endParaRPr lang="en-US" sz="2400" b="0" i="0" u="none" strike="noStrike">
                        <a:solidFill>
                          <a:srgbClr val="000000"/>
                        </a:solidFill>
                        <a:effectLst/>
                        <a:latin typeface="Calibri" charset="0"/>
                      </a:endParaRPr>
                    </a:p>
                  </a:txBody>
                  <a:tcPr marL="6350" marR="6350" marT="6350" marB="0" anchor="b"/>
                </a:tc>
                <a:tc>
                  <a:txBody>
                    <a:bodyPr/>
                    <a:lstStyle/>
                    <a:p>
                      <a:pPr algn="ctr" fontAlgn="b"/>
                      <a:r>
                        <a:rPr lang="en-US" sz="2400" u="none" strike="noStrike">
                          <a:effectLst/>
                        </a:rPr>
                        <a:t>Abm</a:t>
                      </a:r>
                      <a:endParaRPr lang="en-US" sz="2400" b="0" i="0" u="none" strike="noStrike">
                        <a:solidFill>
                          <a:srgbClr val="000000"/>
                        </a:solidFill>
                        <a:effectLst/>
                        <a:latin typeface="Calibri" charset="0"/>
                      </a:endParaRPr>
                    </a:p>
                  </a:txBody>
                  <a:tcPr marL="6350" marR="6350" marT="6350" marB="0" anchor="b"/>
                </a:tc>
                <a:tc>
                  <a:txBody>
                    <a:bodyPr/>
                    <a:lstStyle/>
                    <a:p>
                      <a:pPr algn="ctr" fontAlgn="b"/>
                      <a:r>
                        <a:rPr lang="en-US" sz="2400" u="none" strike="noStrike">
                          <a:effectLst/>
                        </a:rPr>
                        <a:t>Bbm</a:t>
                      </a:r>
                      <a:endParaRPr lang="en-US" sz="2400" b="0" i="0" u="none" strike="noStrike">
                        <a:solidFill>
                          <a:srgbClr val="000000"/>
                        </a:solidFill>
                        <a:effectLst/>
                        <a:latin typeface="Calibri" charset="0"/>
                      </a:endParaRPr>
                    </a:p>
                  </a:txBody>
                  <a:tcPr marL="6350" marR="6350" marT="6350" marB="0" anchor="b"/>
                </a:tc>
                <a:tc>
                  <a:txBody>
                    <a:bodyPr/>
                    <a:lstStyle/>
                    <a:p>
                      <a:pPr algn="ctr" fontAlgn="b"/>
                      <a:r>
                        <a:rPr lang="en-US" sz="2400" u="none" strike="noStrike">
                          <a:effectLst/>
                        </a:rPr>
                        <a:t>Cb</a:t>
                      </a:r>
                      <a:endParaRPr lang="en-US" sz="2400" b="0" i="0" u="none" strike="noStrike">
                        <a:solidFill>
                          <a:srgbClr val="000000"/>
                        </a:solidFill>
                        <a:effectLst/>
                        <a:latin typeface="Calibri" charset="0"/>
                      </a:endParaRPr>
                    </a:p>
                  </a:txBody>
                  <a:tcPr marL="6350" marR="6350" marT="6350" marB="0" anchor="b"/>
                </a:tc>
                <a:tc>
                  <a:txBody>
                    <a:bodyPr/>
                    <a:lstStyle/>
                    <a:p>
                      <a:pPr algn="ctr" fontAlgn="b"/>
                      <a:r>
                        <a:rPr lang="en-US" sz="2400" u="none" strike="noStrike">
                          <a:effectLst/>
                        </a:rPr>
                        <a:t>Db</a:t>
                      </a:r>
                      <a:endParaRPr lang="en-US" sz="2400" b="0" i="0" u="none" strike="noStrike">
                        <a:solidFill>
                          <a:srgbClr val="000000"/>
                        </a:solidFill>
                        <a:effectLst/>
                        <a:latin typeface="Calibri" charset="0"/>
                      </a:endParaRPr>
                    </a:p>
                  </a:txBody>
                  <a:tcPr marL="6350" marR="6350" marT="6350" marB="0" anchor="b"/>
                </a:tc>
                <a:tc>
                  <a:txBody>
                    <a:bodyPr/>
                    <a:lstStyle/>
                    <a:p>
                      <a:pPr algn="ctr" fontAlgn="b"/>
                      <a:r>
                        <a:rPr lang="en-US" sz="2400" u="none" strike="noStrike">
                          <a:effectLst/>
                        </a:rPr>
                        <a:t>Ebm</a:t>
                      </a:r>
                      <a:endParaRPr lang="en-US" sz="2400" b="0" i="0" u="none" strike="noStrike">
                        <a:solidFill>
                          <a:srgbClr val="000000"/>
                        </a:solidFill>
                        <a:effectLst/>
                        <a:latin typeface="Calibri" charset="0"/>
                      </a:endParaRPr>
                    </a:p>
                  </a:txBody>
                  <a:tcPr marL="6350" marR="6350" marT="6350" marB="0" anchor="b"/>
                </a:tc>
                <a:tc>
                  <a:txBody>
                    <a:bodyPr/>
                    <a:lstStyle/>
                    <a:p>
                      <a:pPr algn="ctr" fontAlgn="b"/>
                      <a:r>
                        <a:rPr lang="en-US" sz="2400" u="none" strike="noStrike">
                          <a:effectLst/>
                        </a:rPr>
                        <a:t>Fdim</a:t>
                      </a:r>
                      <a:endParaRPr lang="en-US" sz="2400" b="0" i="0" u="none" strike="noStrike">
                        <a:solidFill>
                          <a:srgbClr val="000000"/>
                        </a:solidFill>
                        <a:effectLst/>
                        <a:latin typeface="Calibri" charset="0"/>
                      </a:endParaRPr>
                    </a:p>
                  </a:txBody>
                  <a:tcPr marL="6350" marR="6350" marT="6350" marB="0" anchor="b"/>
                </a:tc>
              </a:tr>
              <a:tr h="203200">
                <a:tc>
                  <a:txBody>
                    <a:bodyPr/>
                    <a:lstStyle/>
                    <a:p>
                      <a:pPr algn="l" fontAlgn="b"/>
                      <a:r>
                        <a:rPr lang="en-US" sz="2400" u="none" strike="noStrike">
                          <a:effectLst/>
                        </a:rPr>
                        <a:t>G major</a:t>
                      </a:r>
                      <a:endParaRPr lang="en-US" sz="2400" b="0" i="0" u="none" strike="noStrike">
                        <a:solidFill>
                          <a:srgbClr val="000000"/>
                        </a:solidFill>
                        <a:effectLst/>
                        <a:latin typeface="Calibri" charset="0"/>
                      </a:endParaRPr>
                    </a:p>
                  </a:txBody>
                  <a:tcPr marL="6350" marR="6350" marT="6350" marB="0" anchor="b"/>
                </a:tc>
                <a:tc>
                  <a:txBody>
                    <a:bodyPr/>
                    <a:lstStyle/>
                    <a:p>
                      <a:pPr algn="ctr" fontAlgn="b"/>
                      <a:r>
                        <a:rPr lang="en-US" sz="2400" u="none" strike="noStrike">
                          <a:effectLst/>
                        </a:rPr>
                        <a:t>G</a:t>
                      </a:r>
                      <a:endParaRPr lang="en-US" sz="2400" b="0" i="0" u="none" strike="noStrike">
                        <a:solidFill>
                          <a:srgbClr val="000000"/>
                        </a:solidFill>
                        <a:effectLst/>
                        <a:latin typeface="Calibri" charset="0"/>
                      </a:endParaRPr>
                    </a:p>
                  </a:txBody>
                  <a:tcPr marL="6350" marR="6350" marT="6350" marB="0" anchor="b"/>
                </a:tc>
                <a:tc>
                  <a:txBody>
                    <a:bodyPr/>
                    <a:lstStyle/>
                    <a:p>
                      <a:pPr algn="ctr" fontAlgn="b"/>
                      <a:r>
                        <a:rPr lang="en-US" sz="2400" u="none" strike="noStrike">
                          <a:effectLst/>
                        </a:rPr>
                        <a:t>Am</a:t>
                      </a:r>
                      <a:endParaRPr lang="en-US" sz="2400" b="0" i="0" u="none" strike="noStrike">
                        <a:solidFill>
                          <a:srgbClr val="000000"/>
                        </a:solidFill>
                        <a:effectLst/>
                        <a:latin typeface="Calibri" charset="0"/>
                      </a:endParaRPr>
                    </a:p>
                  </a:txBody>
                  <a:tcPr marL="6350" marR="6350" marT="6350" marB="0" anchor="b"/>
                </a:tc>
                <a:tc>
                  <a:txBody>
                    <a:bodyPr/>
                    <a:lstStyle/>
                    <a:p>
                      <a:pPr algn="ctr" fontAlgn="b"/>
                      <a:r>
                        <a:rPr lang="en-US" sz="2400" u="none" strike="noStrike">
                          <a:effectLst/>
                        </a:rPr>
                        <a:t>Bm</a:t>
                      </a:r>
                      <a:endParaRPr lang="en-US" sz="2400" b="0" i="0" u="none" strike="noStrike">
                        <a:solidFill>
                          <a:srgbClr val="000000"/>
                        </a:solidFill>
                        <a:effectLst/>
                        <a:latin typeface="Calibri" charset="0"/>
                      </a:endParaRPr>
                    </a:p>
                  </a:txBody>
                  <a:tcPr marL="6350" marR="6350" marT="6350" marB="0" anchor="b"/>
                </a:tc>
                <a:tc>
                  <a:txBody>
                    <a:bodyPr/>
                    <a:lstStyle/>
                    <a:p>
                      <a:pPr algn="ctr" fontAlgn="b"/>
                      <a:r>
                        <a:rPr lang="en-US" sz="2400" u="none" strike="noStrike">
                          <a:effectLst/>
                        </a:rPr>
                        <a:t>C</a:t>
                      </a:r>
                      <a:endParaRPr lang="en-US" sz="2400" b="0" i="0" u="none" strike="noStrike">
                        <a:solidFill>
                          <a:srgbClr val="000000"/>
                        </a:solidFill>
                        <a:effectLst/>
                        <a:latin typeface="Calibri" charset="0"/>
                      </a:endParaRPr>
                    </a:p>
                  </a:txBody>
                  <a:tcPr marL="6350" marR="6350" marT="6350" marB="0" anchor="b"/>
                </a:tc>
                <a:tc>
                  <a:txBody>
                    <a:bodyPr/>
                    <a:lstStyle/>
                    <a:p>
                      <a:pPr algn="ctr" fontAlgn="b"/>
                      <a:r>
                        <a:rPr lang="en-US" sz="2400" u="none" strike="noStrike">
                          <a:effectLst/>
                        </a:rPr>
                        <a:t>D</a:t>
                      </a:r>
                      <a:endParaRPr lang="en-US" sz="2400" b="0" i="0" u="none" strike="noStrike">
                        <a:solidFill>
                          <a:srgbClr val="000000"/>
                        </a:solidFill>
                        <a:effectLst/>
                        <a:latin typeface="Calibri" charset="0"/>
                      </a:endParaRPr>
                    </a:p>
                  </a:txBody>
                  <a:tcPr marL="6350" marR="6350" marT="6350" marB="0" anchor="b"/>
                </a:tc>
                <a:tc>
                  <a:txBody>
                    <a:bodyPr/>
                    <a:lstStyle/>
                    <a:p>
                      <a:pPr algn="ctr" fontAlgn="b"/>
                      <a:r>
                        <a:rPr lang="en-US" sz="2400" u="none" strike="noStrike">
                          <a:effectLst/>
                        </a:rPr>
                        <a:t>Em</a:t>
                      </a:r>
                      <a:endParaRPr lang="en-US" sz="2400" b="0" i="0" u="none" strike="noStrike">
                        <a:solidFill>
                          <a:srgbClr val="000000"/>
                        </a:solidFill>
                        <a:effectLst/>
                        <a:latin typeface="Calibri" charset="0"/>
                      </a:endParaRPr>
                    </a:p>
                  </a:txBody>
                  <a:tcPr marL="6350" marR="6350" marT="6350" marB="0" anchor="b"/>
                </a:tc>
                <a:tc>
                  <a:txBody>
                    <a:bodyPr/>
                    <a:lstStyle/>
                    <a:p>
                      <a:pPr algn="ctr" fontAlgn="b"/>
                      <a:r>
                        <a:rPr lang="en-US" sz="2400" u="none" strike="noStrike">
                          <a:effectLst/>
                        </a:rPr>
                        <a:t>F#dim</a:t>
                      </a:r>
                      <a:endParaRPr lang="en-US" sz="2400" b="0" i="0" u="none" strike="noStrike">
                        <a:solidFill>
                          <a:srgbClr val="000000"/>
                        </a:solidFill>
                        <a:effectLst/>
                        <a:latin typeface="Calibri" charset="0"/>
                      </a:endParaRPr>
                    </a:p>
                  </a:txBody>
                  <a:tcPr marL="6350" marR="6350" marT="6350" marB="0" anchor="b"/>
                </a:tc>
              </a:tr>
              <a:tr h="203200">
                <a:tc>
                  <a:txBody>
                    <a:bodyPr/>
                    <a:lstStyle/>
                    <a:p>
                      <a:pPr algn="l" fontAlgn="b"/>
                      <a:r>
                        <a:rPr lang="en-US" sz="2400" u="none" strike="noStrike">
                          <a:effectLst/>
                        </a:rPr>
                        <a:t>Ab major</a:t>
                      </a:r>
                      <a:endParaRPr lang="en-US" sz="2400" b="0" i="0" u="none" strike="noStrike">
                        <a:solidFill>
                          <a:srgbClr val="000000"/>
                        </a:solidFill>
                        <a:effectLst/>
                        <a:latin typeface="Calibri" charset="0"/>
                      </a:endParaRPr>
                    </a:p>
                  </a:txBody>
                  <a:tcPr marL="6350" marR="6350" marT="6350" marB="0" anchor="b"/>
                </a:tc>
                <a:tc>
                  <a:txBody>
                    <a:bodyPr/>
                    <a:lstStyle/>
                    <a:p>
                      <a:pPr algn="ctr" fontAlgn="b"/>
                      <a:r>
                        <a:rPr lang="en-US" sz="2400" u="none" strike="noStrike">
                          <a:effectLst/>
                        </a:rPr>
                        <a:t>Ab</a:t>
                      </a:r>
                      <a:endParaRPr lang="en-US" sz="2400" b="0" i="0" u="none" strike="noStrike">
                        <a:solidFill>
                          <a:srgbClr val="000000"/>
                        </a:solidFill>
                        <a:effectLst/>
                        <a:latin typeface="Calibri" charset="0"/>
                      </a:endParaRPr>
                    </a:p>
                  </a:txBody>
                  <a:tcPr marL="6350" marR="6350" marT="6350" marB="0" anchor="b"/>
                </a:tc>
                <a:tc>
                  <a:txBody>
                    <a:bodyPr/>
                    <a:lstStyle/>
                    <a:p>
                      <a:pPr algn="ctr" fontAlgn="b"/>
                      <a:r>
                        <a:rPr lang="en-US" sz="2400" u="none" strike="noStrike">
                          <a:effectLst/>
                        </a:rPr>
                        <a:t>Bbm</a:t>
                      </a:r>
                      <a:endParaRPr lang="en-US" sz="2400" b="0" i="0" u="none" strike="noStrike">
                        <a:solidFill>
                          <a:srgbClr val="000000"/>
                        </a:solidFill>
                        <a:effectLst/>
                        <a:latin typeface="Calibri" charset="0"/>
                      </a:endParaRPr>
                    </a:p>
                  </a:txBody>
                  <a:tcPr marL="6350" marR="6350" marT="6350" marB="0" anchor="b"/>
                </a:tc>
                <a:tc>
                  <a:txBody>
                    <a:bodyPr/>
                    <a:lstStyle/>
                    <a:p>
                      <a:pPr algn="ctr" fontAlgn="b"/>
                      <a:r>
                        <a:rPr lang="en-US" sz="2400" u="none" strike="noStrike">
                          <a:effectLst/>
                        </a:rPr>
                        <a:t>Cm</a:t>
                      </a:r>
                      <a:endParaRPr lang="en-US" sz="2400" b="0" i="0" u="none" strike="noStrike">
                        <a:solidFill>
                          <a:srgbClr val="000000"/>
                        </a:solidFill>
                        <a:effectLst/>
                        <a:latin typeface="Calibri" charset="0"/>
                      </a:endParaRPr>
                    </a:p>
                  </a:txBody>
                  <a:tcPr marL="6350" marR="6350" marT="6350" marB="0" anchor="b"/>
                </a:tc>
                <a:tc>
                  <a:txBody>
                    <a:bodyPr/>
                    <a:lstStyle/>
                    <a:p>
                      <a:pPr algn="ctr" fontAlgn="b"/>
                      <a:r>
                        <a:rPr lang="en-US" sz="2400" u="none" strike="noStrike">
                          <a:effectLst/>
                        </a:rPr>
                        <a:t>Db</a:t>
                      </a:r>
                      <a:endParaRPr lang="en-US" sz="2400" b="0" i="0" u="none" strike="noStrike">
                        <a:solidFill>
                          <a:srgbClr val="000000"/>
                        </a:solidFill>
                        <a:effectLst/>
                        <a:latin typeface="Calibri" charset="0"/>
                      </a:endParaRPr>
                    </a:p>
                  </a:txBody>
                  <a:tcPr marL="6350" marR="6350" marT="6350" marB="0" anchor="b"/>
                </a:tc>
                <a:tc>
                  <a:txBody>
                    <a:bodyPr/>
                    <a:lstStyle/>
                    <a:p>
                      <a:pPr algn="ctr" fontAlgn="b"/>
                      <a:r>
                        <a:rPr lang="en-US" sz="2400" u="none" strike="noStrike">
                          <a:effectLst/>
                        </a:rPr>
                        <a:t>Ebm</a:t>
                      </a:r>
                      <a:endParaRPr lang="en-US" sz="2400" b="0" i="0" u="none" strike="noStrike">
                        <a:solidFill>
                          <a:srgbClr val="000000"/>
                        </a:solidFill>
                        <a:effectLst/>
                        <a:latin typeface="Calibri" charset="0"/>
                      </a:endParaRPr>
                    </a:p>
                  </a:txBody>
                  <a:tcPr marL="6350" marR="6350" marT="6350" marB="0" anchor="b"/>
                </a:tc>
                <a:tc>
                  <a:txBody>
                    <a:bodyPr/>
                    <a:lstStyle/>
                    <a:p>
                      <a:pPr algn="ctr" fontAlgn="b"/>
                      <a:r>
                        <a:rPr lang="en-US" sz="2400" u="none" strike="noStrike">
                          <a:effectLst/>
                        </a:rPr>
                        <a:t>Fm</a:t>
                      </a:r>
                      <a:endParaRPr lang="en-US" sz="2400" b="0" i="0" u="none" strike="noStrike">
                        <a:solidFill>
                          <a:srgbClr val="000000"/>
                        </a:solidFill>
                        <a:effectLst/>
                        <a:latin typeface="Calibri" charset="0"/>
                      </a:endParaRPr>
                    </a:p>
                  </a:txBody>
                  <a:tcPr marL="6350" marR="6350" marT="6350" marB="0" anchor="b"/>
                </a:tc>
                <a:tc>
                  <a:txBody>
                    <a:bodyPr/>
                    <a:lstStyle/>
                    <a:p>
                      <a:pPr algn="ctr" fontAlgn="b"/>
                      <a:r>
                        <a:rPr lang="en-US" sz="2400" u="none" strike="noStrike">
                          <a:effectLst/>
                        </a:rPr>
                        <a:t>Gdim</a:t>
                      </a:r>
                      <a:endParaRPr lang="en-US" sz="2400" b="0" i="0" u="none" strike="noStrike">
                        <a:solidFill>
                          <a:srgbClr val="000000"/>
                        </a:solidFill>
                        <a:effectLst/>
                        <a:latin typeface="Calibri" charset="0"/>
                      </a:endParaRPr>
                    </a:p>
                  </a:txBody>
                  <a:tcPr marL="6350" marR="6350" marT="6350" marB="0" anchor="b"/>
                </a:tc>
              </a:tr>
              <a:tr h="203200">
                <a:tc>
                  <a:txBody>
                    <a:bodyPr/>
                    <a:lstStyle/>
                    <a:p>
                      <a:pPr algn="l" fontAlgn="b"/>
                      <a:r>
                        <a:rPr lang="en-US" sz="2400" u="none" strike="noStrike">
                          <a:effectLst/>
                        </a:rPr>
                        <a:t>A major</a:t>
                      </a:r>
                      <a:endParaRPr lang="en-US" sz="2400" b="0" i="0" u="none" strike="noStrike">
                        <a:solidFill>
                          <a:srgbClr val="000000"/>
                        </a:solidFill>
                        <a:effectLst/>
                        <a:latin typeface="Calibri" charset="0"/>
                      </a:endParaRPr>
                    </a:p>
                  </a:txBody>
                  <a:tcPr marL="6350" marR="6350" marT="6350" marB="0" anchor="b"/>
                </a:tc>
                <a:tc>
                  <a:txBody>
                    <a:bodyPr/>
                    <a:lstStyle/>
                    <a:p>
                      <a:pPr algn="ctr" fontAlgn="b"/>
                      <a:r>
                        <a:rPr lang="en-US" sz="2400" u="none" strike="noStrike">
                          <a:effectLst/>
                        </a:rPr>
                        <a:t>A</a:t>
                      </a:r>
                      <a:endParaRPr lang="en-US" sz="2400" b="0" i="0" u="none" strike="noStrike">
                        <a:solidFill>
                          <a:srgbClr val="000000"/>
                        </a:solidFill>
                        <a:effectLst/>
                        <a:latin typeface="Calibri" charset="0"/>
                      </a:endParaRPr>
                    </a:p>
                  </a:txBody>
                  <a:tcPr marL="6350" marR="6350" marT="6350" marB="0" anchor="b"/>
                </a:tc>
                <a:tc>
                  <a:txBody>
                    <a:bodyPr/>
                    <a:lstStyle/>
                    <a:p>
                      <a:pPr algn="ctr" fontAlgn="b"/>
                      <a:r>
                        <a:rPr lang="en-US" sz="2400" u="none" strike="noStrike">
                          <a:effectLst/>
                        </a:rPr>
                        <a:t>Bm</a:t>
                      </a:r>
                      <a:endParaRPr lang="en-US" sz="2400" b="0" i="0" u="none" strike="noStrike">
                        <a:solidFill>
                          <a:srgbClr val="000000"/>
                        </a:solidFill>
                        <a:effectLst/>
                        <a:latin typeface="Calibri" charset="0"/>
                      </a:endParaRPr>
                    </a:p>
                  </a:txBody>
                  <a:tcPr marL="6350" marR="6350" marT="6350" marB="0" anchor="b"/>
                </a:tc>
                <a:tc>
                  <a:txBody>
                    <a:bodyPr/>
                    <a:lstStyle/>
                    <a:p>
                      <a:pPr algn="ctr" fontAlgn="b"/>
                      <a:r>
                        <a:rPr lang="uk-UA" sz="2400" u="none" strike="noStrike">
                          <a:effectLst/>
                        </a:rPr>
                        <a:t>C#m</a:t>
                      </a:r>
                      <a:endParaRPr lang="uk-UA" sz="2400" b="0" i="0" u="none" strike="noStrike">
                        <a:solidFill>
                          <a:srgbClr val="000000"/>
                        </a:solidFill>
                        <a:effectLst/>
                        <a:latin typeface="Calibri" charset="0"/>
                      </a:endParaRPr>
                    </a:p>
                  </a:txBody>
                  <a:tcPr marL="6350" marR="6350" marT="6350" marB="0" anchor="b"/>
                </a:tc>
                <a:tc>
                  <a:txBody>
                    <a:bodyPr/>
                    <a:lstStyle/>
                    <a:p>
                      <a:pPr algn="ctr" fontAlgn="b"/>
                      <a:r>
                        <a:rPr lang="en-US" sz="2400" u="none" strike="noStrike">
                          <a:effectLst/>
                        </a:rPr>
                        <a:t>D</a:t>
                      </a:r>
                      <a:endParaRPr lang="en-US" sz="2400" b="0" i="0" u="none" strike="noStrike">
                        <a:solidFill>
                          <a:srgbClr val="000000"/>
                        </a:solidFill>
                        <a:effectLst/>
                        <a:latin typeface="Calibri" charset="0"/>
                      </a:endParaRPr>
                    </a:p>
                  </a:txBody>
                  <a:tcPr marL="6350" marR="6350" marT="6350" marB="0" anchor="b"/>
                </a:tc>
                <a:tc>
                  <a:txBody>
                    <a:bodyPr/>
                    <a:lstStyle/>
                    <a:p>
                      <a:pPr algn="ctr" fontAlgn="b"/>
                      <a:r>
                        <a:rPr lang="en-US" sz="2400" u="none" strike="noStrike">
                          <a:effectLst/>
                        </a:rPr>
                        <a:t>E</a:t>
                      </a:r>
                      <a:endParaRPr lang="en-US" sz="2400" b="0" i="0" u="none" strike="noStrike">
                        <a:solidFill>
                          <a:srgbClr val="000000"/>
                        </a:solidFill>
                        <a:effectLst/>
                        <a:latin typeface="Calibri" charset="0"/>
                      </a:endParaRPr>
                    </a:p>
                  </a:txBody>
                  <a:tcPr marL="6350" marR="6350" marT="6350" marB="0" anchor="b"/>
                </a:tc>
                <a:tc>
                  <a:txBody>
                    <a:bodyPr/>
                    <a:lstStyle/>
                    <a:p>
                      <a:pPr algn="ctr" fontAlgn="b"/>
                      <a:r>
                        <a:rPr lang="uk-UA" sz="2400" u="none" strike="noStrike">
                          <a:effectLst/>
                        </a:rPr>
                        <a:t>F#m</a:t>
                      </a:r>
                      <a:endParaRPr lang="uk-UA" sz="2400" b="0" i="0" u="none" strike="noStrike">
                        <a:solidFill>
                          <a:srgbClr val="000000"/>
                        </a:solidFill>
                        <a:effectLst/>
                        <a:latin typeface="Calibri" charset="0"/>
                      </a:endParaRPr>
                    </a:p>
                  </a:txBody>
                  <a:tcPr marL="6350" marR="6350" marT="6350" marB="0" anchor="b"/>
                </a:tc>
                <a:tc>
                  <a:txBody>
                    <a:bodyPr/>
                    <a:lstStyle/>
                    <a:p>
                      <a:pPr algn="ctr" fontAlgn="b"/>
                      <a:r>
                        <a:rPr lang="en-US" sz="2400" u="none" strike="noStrike">
                          <a:effectLst/>
                        </a:rPr>
                        <a:t>G#dim</a:t>
                      </a:r>
                      <a:endParaRPr lang="en-US" sz="2400" b="0" i="0" u="none" strike="noStrike">
                        <a:solidFill>
                          <a:srgbClr val="000000"/>
                        </a:solidFill>
                        <a:effectLst/>
                        <a:latin typeface="Calibri" charset="0"/>
                      </a:endParaRPr>
                    </a:p>
                  </a:txBody>
                  <a:tcPr marL="6350" marR="6350" marT="6350" marB="0" anchor="b"/>
                </a:tc>
              </a:tr>
              <a:tr h="203200">
                <a:tc>
                  <a:txBody>
                    <a:bodyPr/>
                    <a:lstStyle/>
                    <a:p>
                      <a:pPr algn="l" fontAlgn="b"/>
                      <a:r>
                        <a:rPr lang="en-US" sz="2400" u="none" strike="noStrike">
                          <a:effectLst/>
                        </a:rPr>
                        <a:t>Bb major</a:t>
                      </a:r>
                      <a:endParaRPr lang="en-US" sz="2400" b="0" i="0" u="none" strike="noStrike">
                        <a:solidFill>
                          <a:srgbClr val="000000"/>
                        </a:solidFill>
                        <a:effectLst/>
                        <a:latin typeface="Calibri" charset="0"/>
                      </a:endParaRPr>
                    </a:p>
                  </a:txBody>
                  <a:tcPr marL="6350" marR="6350" marT="6350" marB="0" anchor="b"/>
                </a:tc>
                <a:tc>
                  <a:txBody>
                    <a:bodyPr/>
                    <a:lstStyle/>
                    <a:p>
                      <a:pPr algn="ctr" fontAlgn="b"/>
                      <a:r>
                        <a:rPr lang="en-US" sz="2400" u="none" strike="noStrike">
                          <a:effectLst/>
                        </a:rPr>
                        <a:t>Bb</a:t>
                      </a:r>
                      <a:endParaRPr lang="en-US" sz="2400" b="0" i="0" u="none" strike="noStrike">
                        <a:solidFill>
                          <a:srgbClr val="000000"/>
                        </a:solidFill>
                        <a:effectLst/>
                        <a:latin typeface="Calibri" charset="0"/>
                      </a:endParaRPr>
                    </a:p>
                  </a:txBody>
                  <a:tcPr marL="6350" marR="6350" marT="6350" marB="0" anchor="b"/>
                </a:tc>
                <a:tc>
                  <a:txBody>
                    <a:bodyPr/>
                    <a:lstStyle/>
                    <a:p>
                      <a:pPr algn="ctr" fontAlgn="b"/>
                      <a:r>
                        <a:rPr lang="en-US" sz="2400" u="none" strike="noStrike">
                          <a:effectLst/>
                        </a:rPr>
                        <a:t>Cm</a:t>
                      </a:r>
                      <a:endParaRPr lang="en-US" sz="2400" b="0" i="0" u="none" strike="noStrike">
                        <a:solidFill>
                          <a:srgbClr val="000000"/>
                        </a:solidFill>
                        <a:effectLst/>
                        <a:latin typeface="Calibri" charset="0"/>
                      </a:endParaRPr>
                    </a:p>
                  </a:txBody>
                  <a:tcPr marL="6350" marR="6350" marT="6350" marB="0" anchor="b"/>
                </a:tc>
                <a:tc>
                  <a:txBody>
                    <a:bodyPr/>
                    <a:lstStyle/>
                    <a:p>
                      <a:pPr algn="ctr" fontAlgn="b"/>
                      <a:r>
                        <a:rPr lang="en-US" sz="2400" u="none" strike="noStrike">
                          <a:effectLst/>
                        </a:rPr>
                        <a:t>Dm</a:t>
                      </a:r>
                      <a:endParaRPr lang="en-US" sz="2400" b="0" i="0" u="none" strike="noStrike">
                        <a:solidFill>
                          <a:srgbClr val="000000"/>
                        </a:solidFill>
                        <a:effectLst/>
                        <a:latin typeface="Calibri" charset="0"/>
                      </a:endParaRPr>
                    </a:p>
                  </a:txBody>
                  <a:tcPr marL="6350" marR="6350" marT="6350" marB="0" anchor="b"/>
                </a:tc>
                <a:tc>
                  <a:txBody>
                    <a:bodyPr/>
                    <a:lstStyle/>
                    <a:p>
                      <a:pPr algn="ctr" fontAlgn="b"/>
                      <a:r>
                        <a:rPr lang="en-US" sz="2400" u="none" strike="noStrike">
                          <a:effectLst/>
                        </a:rPr>
                        <a:t>Eb</a:t>
                      </a:r>
                      <a:endParaRPr lang="en-US" sz="2400" b="0" i="0" u="none" strike="noStrike">
                        <a:solidFill>
                          <a:srgbClr val="000000"/>
                        </a:solidFill>
                        <a:effectLst/>
                        <a:latin typeface="Calibri" charset="0"/>
                      </a:endParaRPr>
                    </a:p>
                  </a:txBody>
                  <a:tcPr marL="6350" marR="6350" marT="6350" marB="0" anchor="b"/>
                </a:tc>
                <a:tc>
                  <a:txBody>
                    <a:bodyPr/>
                    <a:lstStyle/>
                    <a:p>
                      <a:pPr algn="ctr" fontAlgn="b"/>
                      <a:r>
                        <a:rPr lang="en-US" sz="2400" u="none" strike="noStrike">
                          <a:effectLst/>
                        </a:rPr>
                        <a:t>F</a:t>
                      </a:r>
                      <a:endParaRPr lang="en-US" sz="2400" b="0" i="0" u="none" strike="noStrike">
                        <a:solidFill>
                          <a:srgbClr val="000000"/>
                        </a:solidFill>
                        <a:effectLst/>
                        <a:latin typeface="Calibri" charset="0"/>
                      </a:endParaRPr>
                    </a:p>
                  </a:txBody>
                  <a:tcPr marL="6350" marR="6350" marT="6350" marB="0" anchor="b"/>
                </a:tc>
                <a:tc>
                  <a:txBody>
                    <a:bodyPr/>
                    <a:lstStyle/>
                    <a:p>
                      <a:pPr algn="ctr" fontAlgn="b"/>
                      <a:r>
                        <a:rPr lang="en-US" sz="2400" u="none" strike="noStrike">
                          <a:effectLst/>
                        </a:rPr>
                        <a:t>Gm</a:t>
                      </a:r>
                      <a:endParaRPr lang="en-US" sz="2400" b="0" i="0" u="none" strike="noStrike">
                        <a:solidFill>
                          <a:srgbClr val="000000"/>
                        </a:solidFill>
                        <a:effectLst/>
                        <a:latin typeface="Calibri" charset="0"/>
                      </a:endParaRPr>
                    </a:p>
                  </a:txBody>
                  <a:tcPr marL="6350" marR="6350" marT="6350" marB="0" anchor="b"/>
                </a:tc>
                <a:tc>
                  <a:txBody>
                    <a:bodyPr/>
                    <a:lstStyle/>
                    <a:p>
                      <a:pPr algn="ctr" fontAlgn="b"/>
                      <a:r>
                        <a:rPr lang="en-US" sz="2400" u="none" strike="noStrike">
                          <a:effectLst/>
                        </a:rPr>
                        <a:t>Adim</a:t>
                      </a:r>
                      <a:endParaRPr lang="en-US" sz="2400" b="0" i="0" u="none" strike="noStrike">
                        <a:solidFill>
                          <a:srgbClr val="000000"/>
                        </a:solidFill>
                        <a:effectLst/>
                        <a:latin typeface="Calibri" charset="0"/>
                      </a:endParaRPr>
                    </a:p>
                  </a:txBody>
                  <a:tcPr marL="6350" marR="6350" marT="6350" marB="0" anchor="b"/>
                </a:tc>
              </a:tr>
              <a:tr h="203200">
                <a:tc>
                  <a:txBody>
                    <a:bodyPr/>
                    <a:lstStyle/>
                    <a:p>
                      <a:pPr algn="l" fontAlgn="b"/>
                      <a:r>
                        <a:rPr lang="en-US" sz="2400" u="none" strike="noStrike" dirty="0">
                          <a:effectLst/>
                        </a:rPr>
                        <a:t>B major</a:t>
                      </a:r>
                      <a:endParaRPr lang="en-US" sz="2400" b="0" i="0" u="none" strike="noStrike" dirty="0">
                        <a:solidFill>
                          <a:srgbClr val="000000"/>
                        </a:solidFill>
                        <a:effectLst/>
                        <a:latin typeface="Calibri" charset="0"/>
                      </a:endParaRPr>
                    </a:p>
                  </a:txBody>
                  <a:tcPr marL="6350" marR="6350" marT="6350" marB="0" anchor="b"/>
                </a:tc>
                <a:tc>
                  <a:txBody>
                    <a:bodyPr/>
                    <a:lstStyle/>
                    <a:p>
                      <a:pPr algn="ctr" fontAlgn="b"/>
                      <a:r>
                        <a:rPr lang="en-US" sz="2400" u="none" strike="noStrike">
                          <a:effectLst/>
                        </a:rPr>
                        <a:t>B</a:t>
                      </a:r>
                      <a:endParaRPr lang="en-US" sz="2400" b="0" i="0" u="none" strike="noStrike">
                        <a:solidFill>
                          <a:srgbClr val="000000"/>
                        </a:solidFill>
                        <a:effectLst/>
                        <a:latin typeface="Calibri" charset="0"/>
                      </a:endParaRPr>
                    </a:p>
                  </a:txBody>
                  <a:tcPr marL="6350" marR="6350" marT="6350" marB="0" anchor="b"/>
                </a:tc>
                <a:tc>
                  <a:txBody>
                    <a:bodyPr/>
                    <a:lstStyle/>
                    <a:p>
                      <a:pPr algn="ctr" fontAlgn="b"/>
                      <a:r>
                        <a:rPr lang="uk-UA" sz="2400" u="none" strike="noStrike">
                          <a:effectLst/>
                        </a:rPr>
                        <a:t>C#m</a:t>
                      </a:r>
                      <a:endParaRPr lang="uk-UA" sz="2400" b="0" i="0" u="none" strike="noStrike">
                        <a:solidFill>
                          <a:srgbClr val="000000"/>
                        </a:solidFill>
                        <a:effectLst/>
                        <a:latin typeface="Calibri" charset="0"/>
                      </a:endParaRPr>
                    </a:p>
                  </a:txBody>
                  <a:tcPr marL="6350" marR="6350" marT="6350" marB="0" anchor="b"/>
                </a:tc>
                <a:tc>
                  <a:txBody>
                    <a:bodyPr/>
                    <a:lstStyle/>
                    <a:p>
                      <a:pPr algn="ctr" fontAlgn="b"/>
                      <a:r>
                        <a:rPr lang="uk-UA" sz="2400" u="none" strike="noStrike">
                          <a:effectLst/>
                        </a:rPr>
                        <a:t>D#m</a:t>
                      </a:r>
                      <a:endParaRPr lang="uk-UA" sz="2400" b="0" i="0" u="none" strike="noStrike">
                        <a:solidFill>
                          <a:srgbClr val="000000"/>
                        </a:solidFill>
                        <a:effectLst/>
                        <a:latin typeface="Calibri" charset="0"/>
                      </a:endParaRPr>
                    </a:p>
                  </a:txBody>
                  <a:tcPr marL="6350" marR="6350" marT="6350" marB="0" anchor="b"/>
                </a:tc>
                <a:tc>
                  <a:txBody>
                    <a:bodyPr/>
                    <a:lstStyle/>
                    <a:p>
                      <a:pPr algn="ctr" fontAlgn="b"/>
                      <a:r>
                        <a:rPr lang="en-US" sz="2400" u="none" strike="noStrike">
                          <a:effectLst/>
                        </a:rPr>
                        <a:t>E</a:t>
                      </a:r>
                      <a:endParaRPr lang="en-US" sz="2400" b="0" i="0" u="none" strike="noStrike">
                        <a:solidFill>
                          <a:srgbClr val="000000"/>
                        </a:solidFill>
                        <a:effectLst/>
                        <a:latin typeface="Calibri" charset="0"/>
                      </a:endParaRPr>
                    </a:p>
                  </a:txBody>
                  <a:tcPr marL="6350" marR="6350" marT="6350" marB="0" anchor="b"/>
                </a:tc>
                <a:tc>
                  <a:txBody>
                    <a:bodyPr/>
                    <a:lstStyle/>
                    <a:p>
                      <a:pPr algn="ctr" fontAlgn="b"/>
                      <a:r>
                        <a:rPr lang="uk-UA" sz="2400" u="none" strike="noStrike">
                          <a:effectLst/>
                        </a:rPr>
                        <a:t>F#</a:t>
                      </a:r>
                      <a:endParaRPr lang="uk-UA" sz="2400" b="0" i="0" u="none" strike="noStrike">
                        <a:solidFill>
                          <a:srgbClr val="000000"/>
                        </a:solidFill>
                        <a:effectLst/>
                        <a:latin typeface="Calibri" charset="0"/>
                      </a:endParaRPr>
                    </a:p>
                  </a:txBody>
                  <a:tcPr marL="6350" marR="6350" marT="6350" marB="0" anchor="b"/>
                </a:tc>
                <a:tc>
                  <a:txBody>
                    <a:bodyPr/>
                    <a:lstStyle/>
                    <a:p>
                      <a:pPr algn="ctr" fontAlgn="b"/>
                      <a:r>
                        <a:rPr lang="uk-UA" sz="2400" u="none" strike="noStrike">
                          <a:effectLst/>
                        </a:rPr>
                        <a:t>G#m</a:t>
                      </a:r>
                      <a:endParaRPr lang="uk-UA" sz="2400" b="0" i="0" u="none" strike="noStrike">
                        <a:solidFill>
                          <a:srgbClr val="000000"/>
                        </a:solidFill>
                        <a:effectLst/>
                        <a:latin typeface="Calibri" charset="0"/>
                      </a:endParaRPr>
                    </a:p>
                  </a:txBody>
                  <a:tcPr marL="6350" marR="6350" marT="6350" marB="0" anchor="b"/>
                </a:tc>
                <a:tc>
                  <a:txBody>
                    <a:bodyPr/>
                    <a:lstStyle/>
                    <a:p>
                      <a:pPr algn="ctr" fontAlgn="b"/>
                      <a:r>
                        <a:rPr lang="en-US" sz="2400" u="none" strike="noStrike" dirty="0" err="1">
                          <a:effectLst/>
                        </a:rPr>
                        <a:t>A#dim</a:t>
                      </a:r>
                      <a:endParaRPr lang="en-US" sz="2400" b="0" i="0" u="none" strike="noStrike" dirty="0">
                        <a:solidFill>
                          <a:srgbClr val="000000"/>
                        </a:solidFill>
                        <a:effectLst/>
                        <a:latin typeface="Calibri" charset="0"/>
                      </a:endParaRPr>
                    </a:p>
                  </a:txBody>
                  <a:tcPr marL="6350" marR="6350" marT="6350" marB="0" anchor="b"/>
                </a:tc>
              </a:tr>
            </a:tbl>
          </a:graphicData>
        </a:graphic>
      </p:graphicFrame>
      <p:grpSp>
        <p:nvGrpSpPr>
          <p:cNvPr id="20" name="Group 19"/>
          <p:cNvGrpSpPr/>
          <p:nvPr/>
        </p:nvGrpSpPr>
        <p:grpSpPr>
          <a:xfrm>
            <a:off x="2239560" y="6515100"/>
            <a:ext cx="13808880" cy="3391130"/>
            <a:chOff x="1786720" y="6515100"/>
            <a:chExt cx="13808880" cy="3391130"/>
          </a:xfrm>
        </p:grpSpPr>
        <p:grpSp>
          <p:nvGrpSpPr>
            <p:cNvPr id="8" name="Group 5"/>
            <p:cNvGrpSpPr/>
            <p:nvPr/>
          </p:nvGrpSpPr>
          <p:grpSpPr>
            <a:xfrm>
              <a:off x="12012242" y="6515100"/>
              <a:ext cx="3583358" cy="3391130"/>
              <a:chOff x="0" y="976774"/>
              <a:chExt cx="4777811" cy="4521507"/>
            </a:xfrm>
          </p:grpSpPr>
          <p:sp>
            <p:nvSpPr>
              <p:cNvPr id="9" name="TextBox 6"/>
              <p:cNvSpPr txBox="1"/>
              <p:nvPr/>
            </p:nvSpPr>
            <p:spPr>
              <a:xfrm>
                <a:off x="0" y="976774"/>
                <a:ext cx="4777811" cy="595548"/>
              </a:xfrm>
              <a:prstGeom prst="rect">
                <a:avLst/>
              </a:prstGeom>
            </p:spPr>
            <p:txBody>
              <a:bodyPr lIns="0" tIns="0" rIns="0" bIns="0" rtlCol="0" anchor="t">
                <a:spAutoFit/>
              </a:bodyPr>
              <a:lstStyle/>
              <a:p>
                <a:pPr>
                  <a:lnSpc>
                    <a:spcPts val="3779"/>
                  </a:lnSpc>
                </a:pPr>
                <a:r>
                  <a:rPr lang="en-US" sz="2700" dirty="0" smtClean="0">
                    <a:solidFill>
                      <a:srgbClr val="3971A1"/>
                    </a:solidFill>
                    <a:latin typeface="Clear Sans Bold"/>
                  </a:rPr>
                  <a:t>Result</a:t>
                </a:r>
                <a:endParaRPr lang="en-US" sz="2700" dirty="0">
                  <a:solidFill>
                    <a:srgbClr val="3971A1"/>
                  </a:solidFill>
                  <a:latin typeface="Clear Sans Bold"/>
                </a:endParaRPr>
              </a:p>
            </p:txBody>
          </p:sp>
          <p:sp>
            <p:nvSpPr>
              <p:cNvPr id="10" name="TextBox 7"/>
              <p:cNvSpPr txBox="1"/>
              <p:nvPr/>
            </p:nvSpPr>
            <p:spPr>
              <a:xfrm>
                <a:off x="0" y="2146935"/>
                <a:ext cx="4777811" cy="3351346"/>
              </a:xfrm>
              <a:prstGeom prst="rect">
                <a:avLst/>
              </a:prstGeom>
            </p:spPr>
            <p:txBody>
              <a:bodyPr lIns="0" tIns="0" rIns="0" bIns="0" rtlCol="0" anchor="t">
                <a:spAutoFit/>
              </a:bodyPr>
              <a:lstStyle/>
              <a:p>
                <a:pPr>
                  <a:lnSpc>
                    <a:spcPts val="2800"/>
                  </a:lnSpc>
                </a:pPr>
                <a:r>
                  <a:rPr lang="en-US" sz="2000" dirty="0" smtClean="0">
                    <a:solidFill>
                      <a:srgbClr val="132020"/>
                    </a:solidFill>
                    <a:latin typeface="Clear Sans"/>
                  </a:rPr>
                  <a:t>Diatonic: </a:t>
                </a:r>
                <a:r>
                  <a:rPr lang="en-US" sz="2000" dirty="0" err="1" smtClean="0">
                    <a:solidFill>
                      <a:srgbClr val="132020"/>
                    </a:solidFill>
                    <a:latin typeface="Clear Sans"/>
                  </a:rPr>
                  <a:t>Dm</a:t>
                </a:r>
                <a:endParaRPr lang="en-US" sz="2000" dirty="0" smtClean="0">
                  <a:solidFill>
                    <a:srgbClr val="132020"/>
                  </a:solidFill>
                  <a:latin typeface="Clear Sans"/>
                </a:endParaRPr>
              </a:p>
              <a:p>
                <a:pPr>
                  <a:lnSpc>
                    <a:spcPts val="2800"/>
                  </a:lnSpc>
                </a:pPr>
                <a:r>
                  <a:rPr lang="en-US" sz="2000" dirty="0" smtClean="0">
                    <a:solidFill>
                      <a:srgbClr val="132020"/>
                    </a:solidFill>
                    <a:latin typeface="Clear Sans"/>
                  </a:rPr>
                  <a:t>Chromatic: n/a</a:t>
                </a:r>
              </a:p>
              <a:p>
                <a:pPr>
                  <a:lnSpc>
                    <a:spcPts val="2800"/>
                  </a:lnSpc>
                </a:pPr>
                <a:r>
                  <a:rPr lang="en-US" sz="2000" dirty="0" smtClean="0">
                    <a:solidFill>
                      <a:srgbClr val="132020"/>
                    </a:solidFill>
                    <a:latin typeface="Clear Sans"/>
                  </a:rPr>
                  <a:t>Complexion: add9</a:t>
                </a:r>
              </a:p>
              <a:p>
                <a:pPr>
                  <a:lnSpc>
                    <a:spcPts val="2800"/>
                  </a:lnSpc>
                </a:pPr>
                <a:endParaRPr lang="en-US" sz="2000" dirty="0">
                  <a:solidFill>
                    <a:srgbClr val="132020"/>
                  </a:solidFill>
                  <a:latin typeface="Clear Sans"/>
                </a:endParaRPr>
              </a:p>
              <a:p>
                <a:pPr>
                  <a:lnSpc>
                    <a:spcPts val="2800"/>
                  </a:lnSpc>
                </a:pPr>
                <a:r>
                  <a:rPr lang="en-US" sz="2000" dirty="0" smtClean="0">
                    <a:solidFill>
                      <a:srgbClr val="132020"/>
                    </a:solidFill>
                    <a:latin typeface="Clear Sans"/>
                  </a:rPr>
                  <a:t>Diatonic: n/a</a:t>
                </a:r>
              </a:p>
              <a:p>
                <a:pPr>
                  <a:lnSpc>
                    <a:spcPts val="2800"/>
                  </a:lnSpc>
                </a:pPr>
                <a:r>
                  <a:rPr lang="en-US" sz="2000" dirty="0" smtClean="0">
                    <a:solidFill>
                      <a:srgbClr val="132020"/>
                    </a:solidFill>
                    <a:latin typeface="Clear Sans"/>
                  </a:rPr>
                  <a:t>Chromatic: B</a:t>
                </a:r>
              </a:p>
              <a:p>
                <a:pPr>
                  <a:lnSpc>
                    <a:spcPts val="2800"/>
                  </a:lnSpc>
                </a:pPr>
                <a:r>
                  <a:rPr lang="en-US" sz="2000" dirty="0" smtClean="0">
                    <a:solidFill>
                      <a:srgbClr val="132020"/>
                    </a:solidFill>
                    <a:latin typeface="Clear Sans"/>
                  </a:rPr>
                  <a:t>Complexion: n/a</a:t>
                </a:r>
                <a:endParaRPr lang="en-US" sz="2000" dirty="0">
                  <a:solidFill>
                    <a:srgbClr val="132020"/>
                  </a:solidFill>
                  <a:latin typeface="Clear Sans"/>
                </a:endParaRPr>
              </a:p>
            </p:txBody>
          </p:sp>
          <p:sp>
            <p:nvSpPr>
              <p:cNvPr id="11" name="AutoShape 8"/>
              <p:cNvSpPr/>
              <p:nvPr/>
            </p:nvSpPr>
            <p:spPr>
              <a:xfrm>
                <a:off x="0" y="1680210"/>
                <a:ext cx="4777811" cy="0"/>
              </a:xfrm>
              <a:prstGeom prst="line">
                <a:avLst/>
              </a:prstGeom>
              <a:ln w="12700" cap="rnd">
                <a:solidFill>
                  <a:srgbClr val="132020"/>
                </a:solidFill>
                <a:prstDash val="solid"/>
                <a:headEnd type="none" w="sm" len="sm"/>
                <a:tailEnd type="none" w="sm" len="sm"/>
              </a:ln>
            </p:spPr>
          </p:sp>
        </p:grpSp>
        <p:grpSp>
          <p:nvGrpSpPr>
            <p:cNvPr id="12" name="Group 9"/>
            <p:cNvGrpSpPr/>
            <p:nvPr/>
          </p:nvGrpSpPr>
          <p:grpSpPr>
            <a:xfrm>
              <a:off x="6899481" y="6515101"/>
              <a:ext cx="3583358" cy="3032056"/>
              <a:chOff x="0" y="976775"/>
              <a:chExt cx="4777811" cy="4042742"/>
            </a:xfrm>
          </p:grpSpPr>
          <p:sp>
            <p:nvSpPr>
              <p:cNvPr id="13" name="TextBox 10"/>
              <p:cNvSpPr txBox="1"/>
              <p:nvPr/>
            </p:nvSpPr>
            <p:spPr>
              <a:xfrm>
                <a:off x="0" y="976775"/>
                <a:ext cx="4777811" cy="595548"/>
              </a:xfrm>
              <a:prstGeom prst="rect">
                <a:avLst/>
              </a:prstGeom>
            </p:spPr>
            <p:txBody>
              <a:bodyPr lIns="0" tIns="0" rIns="0" bIns="0" rtlCol="0" anchor="t">
                <a:spAutoFit/>
              </a:bodyPr>
              <a:lstStyle/>
              <a:p>
                <a:pPr>
                  <a:lnSpc>
                    <a:spcPts val="3779"/>
                  </a:lnSpc>
                </a:pPr>
                <a:r>
                  <a:rPr lang="en-US" sz="2700" dirty="0" smtClean="0">
                    <a:solidFill>
                      <a:srgbClr val="3971A1"/>
                    </a:solidFill>
                    <a:latin typeface="Clear Sans Bold"/>
                  </a:rPr>
                  <a:t>Chord</a:t>
                </a:r>
                <a:endParaRPr lang="en-US" sz="2700" dirty="0">
                  <a:solidFill>
                    <a:srgbClr val="3971A1"/>
                  </a:solidFill>
                  <a:latin typeface="Clear Sans Bold"/>
                </a:endParaRPr>
              </a:p>
            </p:txBody>
          </p:sp>
          <p:sp>
            <p:nvSpPr>
              <p:cNvPr id="14" name="TextBox 11"/>
              <p:cNvSpPr txBox="1"/>
              <p:nvPr/>
            </p:nvSpPr>
            <p:spPr>
              <a:xfrm>
                <a:off x="0" y="2146935"/>
                <a:ext cx="4777811" cy="2872582"/>
              </a:xfrm>
              <a:prstGeom prst="rect">
                <a:avLst/>
              </a:prstGeom>
            </p:spPr>
            <p:txBody>
              <a:bodyPr lIns="0" tIns="0" rIns="0" bIns="0" rtlCol="0" anchor="t">
                <a:spAutoFit/>
              </a:bodyPr>
              <a:lstStyle/>
              <a:p>
                <a:pPr>
                  <a:lnSpc>
                    <a:spcPts val="2800"/>
                  </a:lnSpc>
                </a:pPr>
                <a:endParaRPr lang="en-US" sz="2000" dirty="0" smtClean="0">
                  <a:solidFill>
                    <a:srgbClr val="132020"/>
                  </a:solidFill>
                  <a:latin typeface="Clear Sans"/>
                </a:endParaRPr>
              </a:p>
              <a:p>
                <a:pPr>
                  <a:lnSpc>
                    <a:spcPts val="2800"/>
                  </a:lnSpc>
                </a:pPr>
                <a:r>
                  <a:rPr lang="en-US" sz="2000" dirty="0" smtClean="0">
                    <a:solidFill>
                      <a:srgbClr val="132020"/>
                    </a:solidFill>
                    <a:latin typeface="Clear Sans"/>
                  </a:rPr>
                  <a:t>Dmadd9</a:t>
                </a:r>
              </a:p>
              <a:p>
                <a:pPr>
                  <a:lnSpc>
                    <a:spcPts val="2800"/>
                  </a:lnSpc>
                </a:pPr>
                <a:endParaRPr lang="en-US" sz="2000" dirty="0" smtClean="0">
                  <a:solidFill>
                    <a:srgbClr val="132020"/>
                  </a:solidFill>
                  <a:latin typeface="Clear Sans"/>
                </a:endParaRPr>
              </a:p>
              <a:p>
                <a:pPr>
                  <a:lnSpc>
                    <a:spcPts val="2800"/>
                  </a:lnSpc>
                </a:pPr>
                <a:endParaRPr lang="en-US" sz="2000" dirty="0">
                  <a:solidFill>
                    <a:srgbClr val="132020"/>
                  </a:solidFill>
                  <a:latin typeface="Clear Sans"/>
                </a:endParaRPr>
              </a:p>
              <a:p>
                <a:pPr>
                  <a:lnSpc>
                    <a:spcPts val="2800"/>
                  </a:lnSpc>
                </a:pPr>
                <a:endParaRPr lang="en-US" sz="2000" dirty="0" smtClean="0">
                  <a:solidFill>
                    <a:srgbClr val="132020"/>
                  </a:solidFill>
                  <a:latin typeface="Clear Sans"/>
                </a:endParaRPr>
              </a:p>
              <a:p>
                <a:pPr>
                  <a:lnSpc>
                    <a:spcPts val="2800"/>
                  </a:lnSpc>
                </a:pPr>
                <a:r>
                  <a:rPr lang="en-US" sz="2000" dirty="0" smtClean="0">
                    <a:solidFill>
                      <a:srgbClr val="132020"/>
                    </a:solidFill>
                    <a:latin typeface="Clear Sans"/>
                  </a:rPr>
                  <a:t>B</a:t>
                </a:r>
                <a:endParaRPr lang="en-US" sz="2000" dirty="0">
                  <a:solidFill>
                    <a:srgbClr val="132020"/>
                  </a:solidFill>
                  <a:latin typeface="Clear Sans"/>
                </a:endParaRPr>
              </a:p>
            </p:txBody>
          </p:sp>
          <p:sp>
            <p:nvSpPr>
              <p:cNvPr id="15" name="AutoShape 12"/>
              <p:cNvSpPr/>
              <p:nvPr/>
            </p:nvSpPr>
            <p:spPr>
              <a:xfrm>
                <a:off x="0" y="1680210"/>
                <a:ext cx="4777811" cy="0"/>
              </a:xfrm>
              <a:prstGeom prst="line">
                <a:avLst/>
              </a:prstGeom>
              <a:ln w="12700" cap="rnd">
                <a:solidFill>
                  <a:srgbClr val="132020"/>
                </a:solidFill>
                <a:prstDash val="solid"/>
                <a:headEnd type="none" w="sm" len="sm"/>
                <a:tailEnd type="none" w="sm" len="sm"/>
              </a:ln>
            </p:spPr>
          </p:sp>
        </p:grpSp>
        <p:grpSp>
          <p:nvGrpSpPr>
            <p:cNvPr id="16" name="Group 13"/>
            <p:cNvGrpSpPr/>
            <p:nvPr/>
          </p:nvGrpSpPr>
          <p:grpSpPr>
            <a:xfrm>
              <a:off x="1786720" y="6515102"/>
              <a:ext cx="3583358" cy="3032055"/>
              <a:chOff x="0" y="976776"/>
              <a:chExt cx="4777811" cy="4042741"/>
            </a:xfrm>
          </p:grpSpPr>
          <p:sp>
            <p:nvSpPr>
              <p:cNvPr id="17" name="TextBox 14"/>
              <p:cNvSpPr txBox="1"/>
              <p:nvPr/>
            </p:nvSpPr>
            <p:spPr>
              <a:xfrm>
                <a:off x="0" y="976776"/>
                <a:ext cx="4777811" cy="595548"/>
              </a:xfrm>
              <a:prstGeom prst="rect">
                <a:avLst/>
              </a:prstGeom>
            </p:spPr>
            <p:txBody>
              <a:bodyPr lIns="0" tIns="0" rIns="0" bIns="0" rtlCol="0" anchor="t">
                <a:spAutoFit/>
              </a:bodyPr>
              <a:lstStyle/>
              <a:p>
                <a:pPr>
                  <a:lnSpc>
                    <a:spcPts val="3780"/>
                  </a:lnSpc>
                </a:pPr>
                <a:r>
                  <a:rPr lang="en-US" sz="2700" dirty="0" smtClean="0">
                    <a:solidFill>
                      <a:srgbClr val="3971A1"/>
                    </a:solidFill>
                    <a:latin typeface="Clear Sans Bold"/>
                  </a:rPr>
                  <a:t>Key</a:t>
                </a:r>
                <a:endParaRPr lang="en-US" sz="2700" dirty="0">
                  <a:solidFill>
                    <a:srgbClr val="3971A1"/>
                  </a:solidFill>
                  <a:latin typeface="Clear Sans Bold"/>
                </a:endParaRPr>
              </a:p>
            </p:txBody>
          </p:sp>
          <p:sp>
            <p:nvSpPr>
              <p:cNvPr id="18" name="TextBox 15"/>
              <p:cNvSpPr txBox="1"/>
              <p:nvPr/>
            </p:nvSpPr>
            <p:spPr>
              <a:xfrm>
                <a:off x="0" y="2146935"/>
                <a:ext cx="4777811" cy="2872582"/>
              </a:xfrm>
              <a:prstGeom prst="rect">
                <a:avLst/>
              </a:prstGeom>
            </p:spPr>
            <p:txBody>
              <a:bodyPr lIns="0" tIns="0" rIns="0" bIns="0" rtlCol="0" anchor="t">
                <a:spAutoFit/>
              </a:bodyPr>
              <a:lstStyle/>
              <a:p>
                <a:pPr>
                  <a:lnSpc>
                    <a:spcPts val="2800"/>
                  </a:lnSpc>
                </a:pPr>
                <a:endParaRPr lang="en-US" sz="2000" dirty="0" smtClean="0">
                  <a:solidFill>
                    <a:srgbClr val="132020"/>
                  </a:solidFill>
                  <a:latin typeface="Clear Sans"/>
                </a:endParaRPr>
              </a:p>
              <a:p>
                <a:pPr>
                  <a:lnSpc>
                    <a:spcPts val="2800"/>
                  </a:lnSpc>
                </a:pPr>
                <a:r>
                  <a:rPr lang="en-US" sz="2000" dirty="0" smtClean="0">
                    <a:solidFill>
                      <a:srgbClr val="132020"/>
                    </a:solidFill>
                    <a:latin typeface="Clear Sans"/>
                  </a:rPr>
                  <a:t>C major</a:t>
                </a:r>
              </a:p>
              <a:p>
                <a:pPr>
                  <a:lnSpc>
                    <a:spcPts val="2800"/>
                  </a:lnSpc>
                </a:pPr>
                <a:endParaRPr lang="en-US" sz="2000" dirty="0" smtClean="0">
                  <a:solidFill>
                    <a:srgbClr val="132020"/>
                  </a:solidFill>
                  <a:latin typeface="Clear Sans"/>
                </a:endParaRPr>
              </a:p>
              <a:p>
                <a:pPr>
                  <a:lnSpc>
                    <a:spcPts val="2800"/>
                  </a:lnSpc>
                </a:pPr>
                <a:endParaRPr lang="en-US" sz="2000" dirty="0">
                  <a:solidFill>
                    <a:srgbClr val="132020"/>
                  </a:solidFill>
                  <a:latin typeface="Clear Sans"/>
                </a:endParaRPr>
              </a:p>
              <a:p>
                <a:pPr>
                  <a:lnSpc>
                    <a:spcPts val="2800"/>
                  </a:lnSpc>
                </a:pPr>
                <a:endParaRPr lang="en-US" sz="2000" dirty="0" smtClean="0">
                  <a:solidFill>
                    <a:srgbClr val="132020"/>
                  </a:solidFill>
                  <a:latin typeface="Clear Sans"/>
                </a:endParaRPr>
              </a:p>
              <a:p>
                <a:pPr>
                  <a:lnSpc>
                    <a:spcPts val="2800"/>
                  </a:lnSpc>
                </a:pPr>
                <a:r>
                  <a:rPr lang="en-US" sz="2000" dirty="0" smtClean="0">
                    <a:solidFill>
                      <a:srgbClr val="132020"/>
                    </a:solidFill>
                    <a:latin typeface="Clear Sans"/>
                  </a:rPr>
                  <a:t>G major</a:t>
                </a:r>
                <a:endParaRPr lang="en-US" sz="2000" dirty="0">
                  <a:solidFill>
                    <a:srgbClr val="132020"/>
                  </a:solidFill>
                  <a:latin typeface="Clear Sans"/>
                </a:endParaRPr>
              </a:p>
            </p:txBody>
          </p:sp>
          <p:sp>
            <p:nvSpPr>
              <p:cNvPr id="19" name="AutoShape 16"/>
              <p:cNvSpPr/>
              <p:nvPr/>
            </p:nvSpPr>
            <p:spPr>
              <a:xfrm>
                <a:off x="0" y="1680210"/>
                <a:ext cx="4777811" cy="0"/>
              </a:xfrm>
              <a:prstGeom prst="line">
                <a:avLst/>
              </a:prstGeom>
              <a:ln w="12700" cap="rnd">
                <a:solidFill>
                  <a:srgbClr val="132020"/>
                </a:solidFill>
                <a:prstDash val="solid"/>
                <a:headEnd type="none" w="sm" len="sm"/>
                <a:tailEnd type="none" w="sm" len="sm"/>
              </a:ln>
            </p:spPr>
          </p:sp>
        </p:grpSp>
      </p:gr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533525" y="1935466"/>
            <a:ext cx="6276929" cy="705321"/>
          </a:xfrm>
          <a:prstGeom prst="rect">
            <a:avLst/>
          </a:prstGeom>
        </p:spPr>
        <p:txBody>
          <a:bodyPr lIns="0" tIns="0" rIns="0" bIns="0" rtlCol="0" anchor="ctr">
            <a:spAutoFit/>
          </a:bodyPr>
          <a:lstStyle/>
          <a:p>
            <a:pPr marL="0" lvl="0" indent="0" algn="l">
              <a:lnSpc>
                <a:spcPts val="5500"/>
              </a:lnSpc>
              <a:spcBef>
                <a:spcPct val="0"/>
              </a:spcBef>
            </a:pPr>
            <a:r>
              <a:rPr lang="en-US" sz="5000" u="none" dirty="0" smtClean="0">
                <a:solidFill>
                  <a:srgbClr val="132020"/>
                </a:solidFill>
                <a:latin typeface="Clear Sans Bold"/>
              </a:rPr>
              <a:t>Challenges</a:t>
            </a:r>
            <a:endParaRPr lang="en-US" sz="5000" u="none" dirty="0">
              <a:solidFill>
                <a:srgbClr val="132020"/>
              </a:solidFill>
              <a:latin typeface="Clear Sans Bold"/>
            </a:endParaRPr>
          </a:p>
        </p:txBody>
      </p:sp>
      <p:sp>
        <p:nvSpPr>
          <p:cNvPr id="3" name="TextBox 3"/>
          <p:cNvSpPr txBox="1"/>
          <p:nvPr/>
        </p:nvSpPr>
        <p:spPr>
          <a:xfrm>
            <a:off x="10287046" y="1484852"/>
            <a:ext cx="6276929" cy="2244204"/>
          </a:xfrm>
          <a:prstGeom prst="rect">
            <a:avLst/>
          </a:prstGeom>
        </p:spPr>
        <p:txBody>
          <a:bodyPr lIns="0" tIns="0" rIns="0" bIns="0" rtlCol="0" anchor="ctr">
            <a:spAutoFit/>
          </a:bodyPr>
          <a:lstStyle/>
          <a:p>
            <a:pPr marL="539750" lvl="1" indent="-269875" algn="l">
              <a:lnSpc>
                <a:spcPts val="3500"/>
              </a:lnSpc>
              <a:spcBef>
                <a:spcPct val="0"/>
              </a:spcBef>
              <a:buFont typeface="Arial"/>
              <a:buChar char="•"/>
            </a:pPr>
            <a:r>
              <a:rPr lang="en-US" sz="2500" dirty="0" smtClean="0">
                <a:solidFill>
                  <a:srgbClr val="132020"/>
                </a:solidFill>
                <a:latin typeface="Clear Sans"/>
              </a:rPr>
              <a:t>Data Scraping failed due to captcha.</a:t>
            </a:r>
            <a:endParaRPr lang="en-US" sz="2500" u="none" dirty="0">
              <a:solidFill>
                <a:srgbClr val="132020"/>
              </a:solidFill>
              <a:latin typeface="Clear Sans"/>
            </a:endParaRPr>
          </a:p>
          <a:p>
            <a:pPr marL="539750" lvl="1" indent="-269875" algn="l">
              <a:lnSpc>
                <a:spcPts val="3500"/>
              </a:lnSpc>
              <a:spcBef>
                <a:spcPct val="0"/>
              </a:spcBef>
              <a:buFont typeface="Arial"/>
              <a:buChar char="•"/>
            </a:pPr>
            <a:r>
              <a:rPr lang="en-US" sz="2500" u="none" dirty="0" smtClean="0">
                <a:solidFill>
                  <a:srgbClr val="132020"/>
                </a:solidFill>
                <a:latin typeface="Clear Sans"/>
              </a:rPr>
              <a:t>Initial scraping site returned missing values for keys and even chords for some songs.</a:t>
            </a:r>
          </a:p>
          <a:p>
            <a:pPr marL="539750" lvl="1" indent="-269875" algn="l">
              <a:lnSpc>
                <a:spcPts val="3500"/>
              </a:lnSpc>
              <a:spcBef>
                <a:spcPct val="0"/>
              </a:spcBef>
              <a:buFont typeface="Arial"/>
              <a:buChar char="•"/>
            </a:pPr>
            <a:r>
              <a:rPr lang="en-US" sz="2500" dirty="0" smtClean="0">
                <a:solidFill>
                  <a:srgbClr val="132020"/>
                </a:solidFill>
                <a:latin typeface="Clear Sans"/>
              </a:rPr>
              <a:t>Scraping not recognizing characters such as ” </a:t>
            </a:r>
            <a:r>
              <a:rPr lang="en-US" sz="2500" i="1" dirty="0" smtClean="0">
                <a:solidFill>
                  <a:srgbClr val="132020"/>
                </a:solidFill>
                <a:latin typeface="Arial Hebrew Scholar" charset="-79"/>
                <a:ea typeface="Arial Hebrew Scholar" charset="-79"/>
                <a:cs typeface="Arial Hebrew Scholar" charset="-79"/>
              </a:rPr>
              <a:t>’</a:t>
            </a:r>
            <a:r>
              <a:rPr lang="en-US" sz="2500" dirty="0" smtClean="0">
                <a:solidFill>
                  <a:srgbClr val="132020"/>
                </a:solidFill>
                <a:latin typeface="Clear Sans"/>
              </a:rPr>
              <a:t>  ” from songs list.</a:t>
            </a:r>
            <a:endParaRPr lang="en-US" sz="2500" u="none" dirty="0">
              <a:solidFill>
                <a:srgbClr val="132020"/>
              </a:solidFill>
              <a:latin typeface="Clear Sans"/>
            </a:endParaRPr>
          </a:p>
        </p:txBody>
      </p:sp>
      <p:sp>
        <p:nvSpPr>
          <p:cNvPr id="4" name="TextBox 4"/>
          <p:cNvSpPr txBox="1"/>
          <p:nvPr/>
        </p:nvSpPr>
        <p:spPr>
          <a:xfrm>
            <a:off x="1533525" y="6401612"/>
            <a:ext cx="6276929" cy="705321"/>
          </a:xfrm>
          <a:prstGeom prst="rect">
            <a:avLst/>
          </a:prstGeom>
        </p:spPr>
        <p:txBody>
          <a:bodyPr lIns="0" tIns="0" rIns="0" bIns="0" rtlCol="0" anchor="ctr">
            <a:spAutoFit/>
          </a:bodyPr>
          <a:lstStyle/>
          <a:p>
            <a:pPr marL="0" lvl="0" indent="0" algn="l">
              <a:lnSpc>
                <a:spcPts val="5500"/>
              </a:lnSpc>
              <a:spcBef>
                <a:spcPct val="0"/>
              </a:spcBef>
            </a:pPr>
            <a:r>
              <a:rPr lang="en-US" sz="5000" u="none" dirty="0" smtClean="0">
                <a:solidFill>
                  <a:srgbClr val="132020"/>
                </a:solidFill>
                <a:latin typeface="Clear Sans Bold"/>
              </a:rPr>
              <a:t>Preprocessing</a:t>
            </a:r>
            <a:endParaRPr lang="en-US" sz="5000" u="none" dirty="0">
              <a:solidFill>
                <a:srgbClr val="132020"/>
              </a:solidFill>
              <a:latin typeface="Clear Sans Bold"/>
            </a:endParaRPr>
          </a:p>
        </p:txBody>
      </p:sp>
      <p:sp>
        <p:nvSpPr>
          <p:cNvPr id="5" name="TextBox 5"/>
          <p:cNvSpPr txBox="1"/>
          <p:nvPr/>
        </p:nvSpPr>
        <p:spPr>
          <a:xfrm>
            <a:off x="10287046" y="5461566"/>
            <a:ext cx="6276929" cy="4039567"/>
          </a:xfrm>
          <a:prstGeom prst="rect">
            <a:avLst/>
          </a:prstGeom>
        </p:spPr>
        <p:txBody>
          <a:bodyPr lIns="0" tIns="0" rIns="0" bIns="0" rtlCol="0" anchor="ctr">
            <a:spAutoFit/>
          </a:bodyPr>
          <a:lstStyle/>
          <a:p>
            <a:pPr marL="539750" lvl="1" indent="-269875" algn="l">
              <a:lnSpc>
                <a:spcPts val="3500"/>
              </a:lnSpc>
              <a:spcBef>
                <a:spcPct val="0"/>
              </a:spcBef>
              <a:buFont typeface="Arial"/>
              <a:buChar char="•"/>
            </a:pPr>
            <a:r>
              <a:rPr lang="en-US" sz="2500" u="none" dirty="0" smtClean="0">
                <a:solidFill>
                  <a:srgbClr val="132020"/>
                </a:solidFill>
                <a:latin typeface="Clear Sans"/>
              </a:rPr>
              <a:t>Manually completed missing information.</a:t>
            </a:r>
            <a:endParaRPr lang="en-US" sz="2500" u="none" dirty="0">
              <a:solidFill>
                <a:srgbClr val="132020"/>
              </a:solidFill>
              <a:latin typeface="Clear Sans"/>
            </a:endParaRPr>
          </a:p>
          <a:p>
            <a:pPr marL="539750" lvl="1" indent="-269875" algn="l">
              <a:lnSpc>
                <a:spcPts val="3500"/>
              </a:lnSpc>
              <a:spcBef>
                <a:spcPct val="0"/>
              </a:spcBef>
              <a:buFont typeface="Arial"/>
              <a:buChar char="•"/>
            </a:pPr>
            <a:r>
              <a:rPr lang="en-US" sz="2500" dirty="0" smtClean="0">
                <a:solidFill>
                  <a:srgbClr val="132020"/>
                </a:solidFill>
                <a:latin typeface="Clear Sans"/>
              </a:rPr>
              <a:t>Cleaned data, dropping duplicate songs and dropping songs not composed by any </a:t>
            </a:r>
            <a:r>
              <a:rPr lang="en-US" sz="2500" dirty="0" err="1" smtClean="0">
                <a:solidFill>
                  <a:srgbClr val="132020"/>
                </a:solidFill>
                <a:latin typeface="Clear Sans"/>
              </a:rPr>
              <a:t>beatle</a:t>
            </a:r>
            <a:r>
              <a:rPr lang="en-US" sz="2500" dirty="0">
                <a:solidFill>
                  <a:srgbClr val="132020"/>
                </a:solidFill>
                <a:latin typeface="Clear Sans"/>
              </a:rPr>
              <a:t>.</a:t>
            </a:r>
            <a:endParaRPr lang="en-US" sz="2500" u="none" dirty="0">
              <a:solidFill>
                <a:srgbClr val="132020"/>
              </a:solidFill>
              <a:latin typeface="Clear Sans"/>
            </a:endParaRPr>
          </a:p>
          <a:p>
            <a:pPr marL="539750" lvl="1" indent="-269875" algn="l">
              <a:lnSpc>
                <a:spcPts val="3500"/>
              </a:lnSpc>
              <a:spcBef>
                <a:spcPct val="0"/>
              </a:spcBef>
              <a:buFont typeface="Arial"/>
              <a:buChar char="•"/>
            </a:pPr>
            <a:r>
              <a:rPr lang="en-US" sz="2500" u="none" dirty="0" smtClean="0">
                <a:solidFill>
                  <a:srgbClr val="132020"/>
                </a:solidFill>
                <a:latin typeface="Clear Sans"/>
              </a:rPr>
              <a:t>Sliced album release year and transformed it into type </a:t>
            </a:r>
            <a:r>
              <a:rPr lang="en-US" sz="2500" u="none" dirty="0" err="1" smtClean="0">
                <a:solidFill>
                  <a:srgbClr val="132020"/>
                </a:solidFill>
                <a:latin typeface="Clear Sans"/>
              </a:rPr>
              <a:t>int</a:t>
            </a:r>
            <a:endParaRPr lang="en-US" sz="2500" u="none" dirty="0" smtClean="0">
              <a:solidFill>
                <a:srgbClr val="132020"/>
              </a:solidFill>
              <a:latin typeface="Clear Sans"/>
            </a:endParaRPr>
          </a:p>
          <a:p>
            <a:pPr marL="539750" lvl="1" indent="-269875" algn="l">
              <a:lnSpc>
                <a:spcPts val="3500"/>
              </a:lnSpc>
              <a:spcBef>
                <a:spcPct val="0"/>
              </a:spcBef>
              <a:buFont typeface="Arial"/>
              <a:buChar char="•"/>
            </a:pPr>
            <a:r>
              <a:rPr lang="en-US" sz="2500" dirty="0" smtClean="0">
                <a:solidFill>
                  <a:srgbClr val="132020"/>
                </a:solidFill>
                <a:latin typeface="Clear Sans"/>
              </a:rPr>
              <a:t>Transformed scraped chords into sets of diatonic chords, chromatic chords and complexions</a:t>
            </a:r>
          </a:p>
          <a:p>
            <a:pPr marL="539750" lvl="1" indent="-269875" algn="l">
              <a:lnSpc>
                <a:spcPts val="3500"/>
              </a:lnSpc>
              <a:spcBef>
                <a:spcPct val="0"/>
              </a:spcBef>
              <a:buFont typeface="Arial"/>
              <a:buChar char="•"/>
            </a:pPr>
            <a:endParaRPr lang="en-US" sz="2500" u="none" dirty="0">
              <a:solidFill>
                <a:srgbClr val="132020"/>
              </a:solidFill>
              <a:latin typeface="Clear Sans"/>
            </a:endParaRPr>
          </a:p>
        </p:txBody>
      </p:sp>
      <p:sp>
        <p:nvSpPr>
          <p:cNvPr id="6" name="AutoShape 6"/>
          <p:cNvSpPr/>
          <p:nvPr/>
        </p:nvSpPr>
        <p:spPr>
          <a:xfrm>
            <a:off x="0" y="4833937"/>
            <a:ext cx="18288000" cy="0"/>
          </a:xfrm>
          <a:prstGeom prst="line">
            <a:avLst/>
          </a:prstGeom>
          <a:ln w="9525" cap="rnd">
            <a:solidFill>
              <a:srgbClr val="132020"/>
            </a:solidFill>
            <a:prstDash val="solid"/>
            <a:headEnd type="none" w="sm" len="sm"/>
            <a:tailEnd type="none" w="sm" len="sm"/>
          </a:ln>
        </p:spPr>
      </p:sp>
    </p:spTree>
    <p:extLst>
      <p:ext uri="{BB962C8B-B14F-4D97-AF65-F5344CB8AC3E}">
        <p14:creationId xmlns:p14="http://schemas.microsoft.com/office/powerpoint/2010/main" val="214336192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3619500" y="1600200"/>
            <a:ext cx="11049000" cy="7086600"/>
            <a:chOff x="5105400" y="1562100"/>
            <a:chExt cx="11049000" cy="7086600"/>
          </a:xfrm>
        </p:grpSpPr>
        <p:grpSp>
          <p:nvGrpSpPr>
            <p:cNvPr id="3" name="Group 2"/>
            <p:cNvGrpSpPr/>
            <p:nvPr/>
          </p:nvGrpSpPr>
          <p:grpSpPr>
            <a:xfrm>
              <a:off x="5105400" y="1562100"/>
              <a:ext cx="11049000" cy="7086600"/>
              <a:chOff x="6400800" y="3390900"/>
              <a:chExt cx="8039100" cy="525780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r="71981"/>
              <a:stretch/>
            </p:blipFill>
            <p:spPr>
              <a:xfrm>
                <a:off x="6400800" y="3390900"/>
                <a:ext cx="2209800" cy="5257800"/>
              </a:xfrm>
              <a:prstGeom prst="rect">
                <a:avLst/>
              </a:prstGeom>
            </p:spPr>
          </p:pic>
          <p:pic>
            <p:nvPicPr>
              <p:cNvPr id="21" name="Picture 20"/>
              <p:cNvPicPr>
                <a:picLocks noChangeAspect="1"/>
              </p:cNvPicPr>
              <p:nvPr/>
            </p:nvPicPr>
            <p:blipFill rotWithShape="1">
              <a:blip r:embed="rId2">
                <a:extLst>
                  <a:ext uri="{28A0092B-C50C-407E-A947-70E740481C1C}">
                    <a14:useLocalDpi xmlns:a14="http://schemas.microsoft.com/office/drawing/2010/main" val="0"/>
                  </a:ext>
                </a:extLst>
              </a:blip>
              <a:srcRect l="45411"/>
              <a:stretch/>
            </p:blipFill>
            <p:spPr>
              <a:xfrm>
                <a:off x="10134600" y="3390900"/>
                <a:ext cx="4305300" cy="5257800"/>
              </a:xfrm>
              <a:prstGeom prst="rect">
                <a:avLst/>
              </a:prstGeom>
            </p:spPr>
          </p:pic>
        </p:grpSp>
        <p:sp>
          <p:nvSpPr>
            <p:cNvPr id="4" name="Triangle 3"/>
            <p:cNvSpPr/>
            <p:nvPr/>
          </p:nvSpPr>
          <p:spPr>
            <a:xfrm rot="5400000">
              <a:off x="6815725" y="5818415"/>
              <a:ext cx="4929809" cy="654562"/>
            </a:xfrm>
            <a:prstGeom prst="triangle">
              <a:avLst/>
            </a:prstGeom>
            <a:solidFill>
              <a:schemeClr val="tx1">
                <a:lumMod val="50000"/>
                <a:lumOff val="5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98001199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dpi="0" rotWithShape="1">
            <a:blip r:embed="rId2"/>
            <a:srcRect/>
            <a:stretch>
              <a:fillRect/>
            </a:stretch>
          </a:blipFill>
        </p:spPr>
      </p:sp>
      <p:sp>
        <p:nvSpPr>
          <p:cNvPr id="3" name="TextBox 3"/>
          <p:cNvSpPr txBox="1"/>
          <p:nvPr/>
        </p:nvSpPr>
        <p:spPr>
          <a:xfrm>
            <a:off x="2758848" y="7581900"/>
            <a:ext cx="12770304" cy="1269578"/>
          </a:xfrm>
          <a:prstGeom prst="rect">
            <a:avLst/>
          </a:prstGeom>
        </p:spPr>
        <p:txBody>
          <a:bodyPr wrap="square" lIns="0" tIns="0" rIns="0" bIns="0" rtlCol="0" anchor="t">
            <a:spAutoFit/>
          </a:bodyPr>
          <a:lstStyle/>
          <a:p>
            <a:pPr algn="ctr">
              <a:lnSpc>
                <a:spcPts val="9900"/>
              </a:lnSpc>
            </a:pPr>
            <a:r>
              <a:rPr lang="en-US" sz="9000" smtClean="0">
                <a:solidFill>
                  <a:srgbClr val="FFFFFF"/>
                </a:solidFill>
                <a:latin typeface="Clear Sans Bold"/>
              </a:rPr>
              <a:t>Exploratory </a:t>
            </a:r>
            <a:r>
              <a:rPr lang="en-US" sz="9000" smtClean="0">
                <a:solidFill>
                  <a:srgbClr val="FFFFFF"/>
                </a:solidFill>
                <a:latin typeface="Clear Sans Bold"/>
              </a:rPr>
              <a:t>Data </a:t>
            </a:r>
            <a:r>
              <a:rPr lang="en-US" sz="9000" smtClean="0">
                <a:solidFill>
                  <a:srgbClr val="FFFFFF"/>
                </a:solidFill>
                <a:latin typeface="Clear Sans Bold"/>
              </a:rPr>
              <a:t>Analysis</a:t>
            </a:r>
            <a:endParaRPr lang="en-US" sz="9000" dirty="0">
              <a:solidFill>
                <a:srgbClr val="FFFFFF"/>
              </a:solidFill>
              <a:latin typeface="Clear Sans Bo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 y="3848100"/>
            <a:ext cx="8521421" cy="5620512"/>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14700" y="635000"/>
            <a:ext cx="11658600" cy="9015984"/>
          </a:xfrm>
          <a:prstGeom prst="rect">
            <a:avLst/>
          </a:prstGeom>
        </p:spPr>
      </p:pic>
    </p:spTree>
    <p:extLst>
      <p:ext uri="{BB962C8B-B14F-4D97-AF65-F5344CB8AC3E}">
        <p14:creationId xmlns:p14="http://schemas.microsoft.com/office/powerpoint/2010/main" val="25307922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115</TotalTime>
  <Words>943</Words>
  <Application>Microsoft Macintosh PowerPoint</Application>
  <PresentationFormat>Custom</PresentationFormat>
  <Paragraphs>248</Paragraphs>
  <Slides>21</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21</vt:i4>
      </vt:variant>
    </vt:vector>
  </HeadingPairs>
  <TitlesOfParts>
    <vt:vector size="29" baseType="lpstr">
      <vt:lpstr>Arial</vt:lpstr>
      <vt:lpstr>Mangal</vt:lpstr>
      <vt:lpstr>Calibri</vt:lpstr>
      <vt:lpstr>Clear Sans</vt:lpstr>
      <vt:lpstr>Clear Sans Bold</vt:lpstr>
      <vt:lpstr>Arial Hebrew Scholar</vt:lpstr>
      <vt:lpstr>Clear Sans Medium</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15.0034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Creative and Minimal Portfolio Presentation</dc:title>
  <cp:lastModifiedBy>Villela, Andre</cp:lastModifiedBy>
  <cp:revision>12</cp:revision>
  <dcterms:created xsi:type="dcterms:W3CDTF">2006-08-16T00:00:00Z</dcterms:created>
  <dcterms:modified xsi:type="dcterms:W3CDTF">2023-08-15T12:45:07Z</dcterms:modified>
  <dc:identifier>DAFrmpQ4kDM</dc:identifier>
</cp:coreProperties>
</file>